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4" r:id="rId3"/>
    <p:sldId id="273" r:id="rId4"/>
    <p:sldId id="277" r:id="rId5"/>
    <p:sldId id="287" r:id="rId6"/>
    <p:sldId id="280" r:id="rId7"/>
    <p:sldId id="278" r:id="rId8"/>
    <p:sldId id="281" r:id="rId9"/>
    <p:sldId id="275" r:id="rId10"/>
    <p:sldId id="288" r:id="rId11"/>
    <p:sldId id="292" r:id="rId12"/>
    <p:sldId id="284" r:id="rId13"/>
    <p:sldId id="295" r:id="rId14"/>
    <p:sldId id="301" r:id="rId15"/>
    <p:sldId id="303" r:id="rId16"/>
    <p:sldId id="293" r:id="rId17"/>
    <p:sldId id="304" r:id="rId18"/>
    <p:sldId id="276" r:id="rId19"/>
    <p:sldId id="309" r:id="rId20"/>
    <p:sldId id="310" r:id="rId21"/>
    <p:sldId id="297" r:id="rId22"/>
    <p:sldId id="311" r:id="rId23"/>
    <p:sldId id="283" r:id="rId24"/>
    <p:sldId id="312" r:id="rId25"/>
    <p:sldId id="296" r:id="rId26"/>
    <p:sldId id="314" r:id="rId27"/>
    <p:sldId id="291" r:id="rId28"/>
    <p:sldId id="316" r:id="rId29"/>
    <p:sldId id="317" r:id="rId30"/>
    <p:sldId id="319" r:id="rId31"/>
    <p:sldId id="306" r:id="rId32"/>
    <p:sldId id="321" r:id="rId33"/>
    <p:sldId id="322" r:id="rId34"/>
    <p:sldId id="323" r:id="rId35"/>
    <p:sldId id="325" r:id="rId36"/>
    <p:sldId id="285" r:id="rId37"/>
    <p:sldId id="32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6C1"/>
    <a:srgbClr val="EAABA4"/>
    <a:srgbClr val="2C3039"/>
    <a:srgbClr val="F5D7D4"/>
    <a:srgbClr val="747474"/>
    <a:srgbClr val="FF7996"/>
    <a:srgbClr val="8BA9AB"/>
    <a:srgbClr val="B1C6C7"/>
    <a:srgbClr val="FAC7A0"/>
    <a:srgbClr val="FFD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D4718-9C74-4703-91BF-9D0DCA76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A77B05-161F-4879-AF9A-5494DF740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67A0B-6804-413E-BA92-E97A4BB4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69F09-2397-4631-9701-709CE104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7EB2F-32F8-4E76-B91C-BF13E92F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9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CD687-3BBC-454F-A56A-943EA194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209D8B-50AE-4E0A-BC97-EFA736022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246E6-EA77-4CE9-933C-3E9EEFA5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14864-E3FF-431F-B023-D76EA91F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405A6-4F55-445B-8E5F-D74EBEB8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99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EDF6DC-2ED9-40E1-95E2-6D97F9485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F2F762-0A25-4BB1-B289-E317B8770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85B3B-BAD6-4E37-9B60-AA275F3D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18EE0-D8CE-410E-9817-6A02C15F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D4A49-E224-4468-B400-49F38E44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3A872-6F98-4975-A3D2-E55F570F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5C7C0-82CE-4020-9F7A-F352A1F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3105D-444D-4B3A-A610-B1C589A8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635EA-9BE5-475A-8FB0-26A05A9E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CA039A-C6A6-4A71-89B6-2061A1FA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9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91C2-C512-41DF-8711-61DD790A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E3FAC-0CAF-4C09-8D21-A0DD04F34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CDD0A-DAB9-4C58-8DBE-3B56D6EF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49AE0-3DA6-45FE-A4A7-15B05724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7825F-F4F2-49C1-A582-1FD64D26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FD8A1-304D-411F-940D-CC13A7EB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E0BA7-B0D7-4936-A18E-62D66AEED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70FD5-1B78-443D-8331-FC4F42D31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A13D6F-061B-411C-9611-B9C756C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0FDFA5-9754-410A-A8F6-178DDAD8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434DA-AF13-4DCA-BD23-1A4E11CA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2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04F9B-0117-4405-9A2F-55C0618F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AF6F29-C6B9-4967-837A-3DF3BE051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C6F3EC-25C1-49C1-A353-AF97000A2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F5C05-6B9D-4645-B858-59AF7523F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CB022A-E783-4057-9545-E1404D0A4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AADFC2-B5C6-4422-A720-2C98E553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2F222C-5456-4D75-BBA6-E680B39D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D622D7-8833-4C66-B06C-242BF02E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7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0D54F-8A1E-4532-83DE-BECB2612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899942-7646-4443-AE1E-3A84F7EA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C5EB1B-0BF4-4BAF-BC89-43B96F40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88BCAF-58E7-4F77-B42F-0A8E0048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36681-DF29-48F1-ACFB-1E395132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3A2B34-699C-416A-B83F-55E1B0DF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C1DF1-2B24-4A74-80B9-D06B903E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0E41-7F6B-4772-B133-2626067C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B475D-E976-4E7F-8D46-57DC8F852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C1B615-371C-41D9-83C0-DDC571AA1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9F2ED-7C0B-4D0F-AE81-72416D84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8F4CE0-51CD-430E-AD08-864A1A7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23879-0F89-49A2-9D52-1CFD0B81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6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99E48-7447-4031-B7E7-A8110C1C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0B2598-6750-4050-B01C-83E92009B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EF8E4-0468-40F6-9803-E5CDEB41E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5035E7-AC4D-4EAE-87BF-06D73010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AB20F-795F-48E8-A396-22BD0278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2371A8-B228-4D67-AAD8-D602AFC7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4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3A2C81-6950-491D-837D-C1121110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BBFA6A-1CDA-48C1-BF9C-ED51BCDFC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E9697-51C0-4536-8B0B-E342BB697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5178-EA5D-4D99-A2BC-F1725EA1756D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D74C9-CACC-4CB0-B9C2-6F8F1430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1E09B-4BAB-4BD2-B4C2-56EEC1922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4D6A28-02DD-4679-8288-7B2B3BECC404}"/>
              </a:ext>
            </a:extLst>
          </p:cNvPr>
          <p:cNvSpPr/>
          <p:nvPr/>
        </p:nvSpPr>
        <p:spPr>
          <a:xfrm>
            <a:off x="161290" y="32715"/>
            <a:ext cx="308610" cy="308610"/>
          </a:xfrm>
          <a:prstGeom prst="rect">
            <a:avLst/>
          </a:prstGeom>
          <a:solidFill>
            <a:srgbClr val="F35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54D93-FCFF-4939-8EFD-280E1DA4787C}"/>
              </a:ext>
            </a:extLst>
          </p:cNvPr>
          <p:cNvSpPr/>
          <p:nvPr/>
        </p:nvSpPr>
        <p:spPr>
          <a:xfrm>
            <a:off x="3158971" y="425475"/>
            <a:ext cx="308610" cy="308610"/>
          </a:xfrm>
          <a:prstGeom prst="rect">
            <a:avLst/>
          </a:prstGeom>
          <a:solidFill>
            <a:srgbClr val="A3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395114"/>
            <a:ext cx="11226800" cy="60677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44C33-0DDE-4BEB-A84E-45EA0C988372}"/>
              </a:ext>
            </a:extLst>
          </p:cNvPr>
          <p:cNvSpPr txBox="1"/>
          <p:nvPr/>
        </p:nvSpPr>
        <p:spPr>
          <a:xfrm>
            <a:off x="360727" y="210448"/>
            <a:ext cx="2963640" cy="369332"/>
          </a:xfrm>
          <a:prstGeom prst="rect">
            <a:avLst/>
          </a:prstGeom>
          <a:solidFill>
            <a:srgbClr val="F1C6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We've always been good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890796-8474-4F30-8303-67D502294A52}"/>
              </a:ext>
            </a:extLst>
          </p:cNvPr>
          <p:cNvSpPr/>
          <p:nvPr/>
        </p:nvSpPr>
        <p:spPr>
          <a:xfrm>
            <a:off x="0" y="1625600"/>
            <a:ext cx="9372600" cy="2175339"/>
          </a:xfrm>
          <a:prstGeom prst="rect">
            <a:avLst/>
          </a:prstGeom>
          <a:solidFill>
            <a:srgbClr val="EAABA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1343707" y="1743773"/>
            <a:ext cx="65357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altLang="ko-KR" sz="6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 </a:t>
            </a:r>
            <a:r>
              <a:rPr lang="ko-KR" altLang="fr-FR" sz="6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가계부 웹 앱 </a:t>
            </a:r>
            <a:endParaRPr lang="en-US" altLang="ko-KR" sz="6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fr-FR" altLang="ko-KR" sz="6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AccountBook</a:t>
            </a:r>
            <a:endParaRPr lang="ko-KR" altLang="en-US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9777099" y="4844163"/>
            <a:ext cx="1212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이자룡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제태경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17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박명인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17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박수진</a:t>
            </a:r>
            <a:endParaRPr lang="ko-KR" altLang="en-US" sz="105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07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93963" y="1123376"/>
            <a:ext cx="11776363" cy="547363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15837" y="147780"/>
            <a:ext cx="3219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계통도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내용 개체 틀 10" descr="스크린샷이(가) 표시된 사진&#10;&#10;자동 생성된 설명">
            <a:extLst>
              <a:ext uri="{FF2B5EF4-FFF2-40B4-BE49-F238E27FC236}">
                <a16:creationId xmlns:a16="http://schemas.microsoft.com/office/drawing/2014/main" id="{19A02803-AA93-444B-BEC9-151789007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" b="13802"/>
          <a:stretch/>
        </p:blipFill>
        <p:spPr>
          <a:xfrm>
            <a:off x="315836" y="1269583"/>
            <a:ext cx="11562128" cy="52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0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이자룡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4812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fr-FR" sz="3600" b="1" dirty="0">
                <a:solidFill>
                  <a:schemeClr val="bg1"/>
                </a:solidFill>
              </a:rPr>
              <a:t>팀장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fr-FR" sz="3600" b="1" dirty="0">
                <a:solidFill>
                  <a:schemeClr val="bg1"/>
                </a:solidFill>
              </a:rPr>
              <a:t>클라이언트 개발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r>
              <a:rPr lang="fr-FR" altLang="ko-KR" sz="3600" b="1" dirty="0">
                <a:solidFill>
                  <a:schemeClr val="bg1"/>
                </a:solidFill>
              </a:rPr>
              <a:t>- 24</a:t>
            </a:r>
            <a:r>
              <a:rPr lang="ko-KR" altLang="fr-FR" sz="3600" b="1" dirty="0">
                <a:solidFill>
                  <a:schemeClr val="bg1"/>
                </a:solidFill>
              </a:rPr>
              <a:t>개 파일</a:t>
            </a:r>
            <a:r>
              <a:rPr lang="fr-FR" altLang="ko-KR" sz="3600" b="1" dirty="0">
                <a:solidFill>
                  <a:schemeClr val="bg1"/>
                </a:solidFill>
              </a:rPr>
              <a:t>, 2,800</a:t>
            </a:r>
            <a:r>
              <a:rPr lang="ko-KR" altLang="fr-FR" sz="3600" b="1" dirty="0">
                <a:solidFill>
                  <a:schemeClr val="bg1"/>
                </a:solidFill>
              </a:rPr>
              <a:t>줄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fr-FR" sz="3600" b="1" dirty="0">
                <a:solidFill>
                  <a:schemeClr val="bg1"/>
                </a:solidFill>
              </a:rPr>
              <a:t>서버코드 지시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851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5C2565-09BE-4D24-BBDD-FE028D31F673}"/>
              </a:ext>
            </a:extLst>
          </p:cNvPr>
          <p:cNvSpPr/>
          <p:nvPr/>
        </p:nvSpPr>
        <p:spPr>
          <a:xfrm>
            <a:off x="5615710" y="182203"/>
            <a:ext cx="6391564" cy="6480037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1A42DF-2754-45BB-B051-8949D069E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" t="1602" r="3794"/>
          <a:stretch/>
        </p:blipFill>
        <p:spPr>
          <a:xfrm>
            <a:off x="5745018" y="302639"/>
            <a:ext cx="6100618" cy="62391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6C2D06-251E-4B8A-9F42-CBF2DCD26FEF}"/>
              </a:ext>
            </a:extLst>
          </p:cNvPr>
          <p:cNvSpPr/>
          <p:nvPr/>
        </p:nvSpPr>
        <p:spPr>
          <a:xfrm>
            <a:off x="77434" y="2505858"/>
            <a:ext cx="5376638" cy="1502723"/>
          </a:xfrm>
          <a:prstGeom prst="rect">
            <a:avLst/>
          </a:prstGeom>
          <a:solidFill>
            <a:srgbClr val="F1C6C1"/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서버에 배부한 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서버코드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지시서 예시</a:t>
            </a:r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19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47781" y="157018"/>
            <a:ext cx="11905673" cy="65670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300B58-C50A-46D4-95D8-060AF388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85"/>
          <a:stretch/>
        </p:blipFill>
        <p:spPr>
          <a:xfrm>
            <a:off x="249322" y="245920"/>
            <a:ext cx="3242084" cy="63800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A09449-64A2-4105-AE6D-4E3F9FC6F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42" y="438714"/>
            <a:ext cx="5543550" cy="59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6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제태경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5514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메인 담당 </a:t>
            </a:r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DB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fr-FR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- 15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PHP 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</a:t>
            </a:r>
            <a:r>
              <a:rPr lang="fr-FR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1,700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줄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_x47160224" descr="EMB00003c209028">
            <a:extLst>
              <a:ext uri="{FF2B5EF4-FFF2-40B4-BE49-F238E27FC236}">
                <a16:creationId xmlns:a16="http://schemas.microsoft.com/office/drawing/2014/main" id="{A9842F1D-763C-4BD0-8546-C6D87E66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10573" r="76749" b="46359"/>
          <a:stretch>
            <a:fillRect/>
          </a:stretch>
        </p:blipFill>
        <p:spPr bwMode="auto">
          <a:xfrm>
            <a:off x="6927391" y="1262900"/>
            <a:ext cx="3814706" cy="50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827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3E99BC9-CC66-4E75-B662-FA61CE1FA487}"/>
              </a:ext>
            </a:extLst>
          </p:cNvPr>
          <p:cNvGrpSpPr/>
          <p:nvPr/>
        </p:nvGrpSpPr>
        <p:grpSpPr>
          <a:xfrm>
            <a:off x="1320800" y="1256502"/>
            <a:ext cx="9550400" cy="5324763"/>
            <a:chOff x="138545" y="182202"/>
            <a:chExt cx="8063345" cy="53247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5C2565-09BE-4D24-BBDD-FE028D31F673}"/>
                </a:ext>
              </a:extLst>
            </p:cNvPr>
            <p:cNvSpPr/>
            <p:nvPr/>
          </p:nvSpPr>
          <p:spPr>
            <a:xfrm>
              <a:off x="138545" y="182202"/>
              <a:ext cx="8063345" cy="5324763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9A16ED-EC51-4B68-BCA5-3233E9113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51" t="42688" r="21984" b="31090"/>
            <a:stretch/>
          </p:blipFill>
          <p:spPr>
            <a:xfrm>
              <a:off x="844277" y="466996"/>
              <a:ext cx="6651881" cy="27672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69FA7B-0FAC-480F-8AF7-4CA5104D4253}"/>
              </a:ext>
            </a:extLst>
          </p:cNvPr>
          <p:cNvSpPr txBox="1"/>
          <p:nvPr/>
        </p:nvSpPr>
        <p:spPr>
          <a:xfrm>
            <a:off x="2156684" y="4433455"/>
            <a:ext cx="69503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moneyDetailsNum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정보의 수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moneyDetailTagData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아이콘태그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moneyDetailTagIcon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아이콘컬러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moneyDetailContenData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세부내역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moneyDetailMoneyData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금액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구분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지출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E97AC1-AA94-40B6-85CF-FBABD114445B}"/>
              </a:ext>
            </a:extLst>
          </p:cNvPr>
          <p:cNvSpPr/>
          <p:nvPr/>
        </p:nvSpPr>
        <p:spPr>
          <a:xfrm>
            <a:off x="1309189" y="207067"/>
            <a:ext cx="9550400" cy="854872"/>
          </a:xfrm>
          <a:prstGeom prst="rect">
            <a:avLst/>
          </a:prstGeom>
          <a:solidFill>
            <a:srgbClr val="F1C6C1"/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getMoneyDetail.php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moneyDetil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생성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9963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600" y="414612"/>
            <a:ext cx="11226800" cy="6028776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77357-683C-4022-B68F-15FEAB394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6" t="79080" r="39931" b="3637"/>
          <a:stretch/>
        </p:blipFill>
        <p:spPr>
          <a:xfrm>
            <a:off x="959507" y="803230"/>
            <a:ext cx="4600784" cy="1216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55D701-E8C3-488C-A9C0-46EDF03E2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12" t="28275" r="54715" b="24690"/>
          <a:stretch/>
        </p:blipFill>
        <p:spPr>
          <a:xfrm>
            <a:off x="959507" y="2302349"/>
            <a:ext cx="4600785" cy="37524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ECA50C-9F91-4ED5-AFE3-C0FCC0622E1B}"/>
              </a:ext>
            </a:extLst>
          </p:cNvPr>
          <p:cNvSpPr/>
          <p:nvPr/>
        </p:nvSpPr>
        <p:spPr>
          <a:xfrm>
            <a:off x="5855856" y="852550"/>
            <a:ext cx="5376638" cy="1117934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생성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D20FC2-2BF8-4469-B843-9D85CC0BA31B}"/>
              </a:ext>
            </a:extLst>
          </p:cNvPr>
          <p:cNvSpPr/>
          <p:nvPr/>
        </p:nvSpPr>
        <p:spPr>
          <a:xfrm>
            <a:off x="5855856" y="2302349"/>
            <a:ext cx="5634181" cy="3752421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POST </a:t>
            </a:r>
            <a:r>
              <a:rPr lang="ko-KR" altLang="en-US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받은 날짜 변수를</a:t>
            </a:r>
            <a:endParaRPr lang="en-US" altLang="ko-KR" sz="32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MYSQL</a:t>
            </a:r>
            <a:r>
              <a:rPr lang="ko-KR" altLang="en-US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문법으로 변경</a:t>
            </a:r>
            <a:endParaRPr lang="en-US" altLang="ko-KR" sz="32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fr-FR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fr-FR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(POST)                 (MYSQL) </a:t>
            </a:r>
          </a:p>
          <a:p>
            <a:r>
              <a:rPr lang="fr-FR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2020, 5, 5            2020-05-05 </a:t>
            </a:r>
          </a:p>
          <a:p>
            <a:endParaRPr lang="fr-FR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40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599" y="157019"/>
            <a:ext cx="11284527" cy="6548582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D20FC2-2BF8-4469-B843-9D85CC0BA31B}"/>
              </a:ext>
            </a:extLst>
          </p:cNvPr>
          <p:cNvSpPr/>
          <p:nvPr/>
        </p:nvSpPr>
        <p:spPr>
          <a:xfrm>
            <a:off x="4032248" y="5222281"/>
            <a:ext cx="7542645" cy="1289497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lnSpc>
                <a:spcPts val="3000"/>
              </a:lnSpc>
              <a:spcBef>
                <a:spcPts val="360"/>
              </a:spcBef>
            </a:pPr>
            <a:r>
              <a:rPr lang="en-US" altLang="ko-KR" sz="5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지출  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UNION ALL 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노동수입</a:t>
            </a:r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기타수입 </a:t>
            </a:r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JOIN </a:t>
            </a:r>
            <a:r>
              <a:rPr lang="ko-KR" altLang="en-US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유저 </a:t>
            </a:r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UNION ALL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기타수입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lvl="0" algn="ctr" fontAlgn="base">
              <a:lnSpc>
                <a:spcPts val="3000"/>
              </a:lnSpc>
              <a:spcBef>
                <a:spcPts val="360"/>
              </a:spcBef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INNER JOIN </a:t>
            </a:r>
            <a:r>
              <a:rPr lang="ko-KR" altLang="en-US" b="1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하위카테고리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ON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하위 카테고리명 </a:t>
            </a:r>
            <a:endParaRPr lang="ko-KR" altLang="en-US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BA4C86-5AB1-49B7-996E-51263A2AA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9" t="35778" r="16388" b="15731"/>
          <a:stretch/>
        </p:blipFill>
        <p:spPr>
          <a:xfrm>
            <a:off x="4194462" y="346222"/>
            <a:ext cx="7218219" cy="47603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ECA50C-9F91-4ED5-AFE3-C0FCC0622E1B}"/>
              </a:ext>
            </a:extLst>
          </p:cNvPr>
          <p:cNvSpPr/>
          <p:nvPr/>
        </p:nvSpPr>
        <p:spPr>
          <a:xfrm>
            <a:off x="669636" y="2339359"/>
            <a:ext cx="3337790" cy="923898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객체에 사용할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SQL 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76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96776" y="663907"/>
            <a:ext cx="11787275" cy="6077071"/>
          </a:xfrm>
          <a:prstGeom prst="rect">
            <a:avLst/>
          </a:prstGeom>
          <a:solidFill>
            <a:schemeClr val="bg1"/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48916" y="48953"/>
            <a:ext cx="782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Sql</a:t>
            </a:r>
            <a:r>
              <a:rPr lang="en-US" altLang="ko-KR" sz="2400" b="1" dirty="0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 및 객체 속성 값 정의</a:t>
            </a:r>
            <a:endParaRPr lang="ko-KR" altLang="en-US" sz="2400" dirty="0">
              <a:solidFill>
                <a:srgbClr val="EAABA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E0FE4-0A69-4E3E-90F3-B5A71265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3" t="31522" r="55215" b="57889"/>
          <a:stretch/>
        </p:blipFill>
        <p:spPr>
          <a:xfrm>
            <a:off x="376879" y="1050728"/>
            <a:ext cx="3702967" cy="1140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22D8FF-BE23-46C1-B5AA-5A7D1E37F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6" t="20324" r="39691" b="8117"/>
          <a:stretch/>
        </p:blipFill>
        <p:spPr>
          <a:xfrm>
            <a:off x="376879" y="2457975"/>
            <a:ext cx="5668776" cy="39679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2CC2E4-B4EE-4909-BD1C-EBF774911CB8}"/>
              </a:ext>
            </a:extLst>
          </p:cNvPr>
          <p:cNvSpPr/>
          <p:nvPr/>
        </p:nvSpPr>
        <p:spPr>
          <a:xfrm>
            <a:off x="7033218" y="1559980"/>
            <a:ext cx="2366690" cy="631173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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정보의 수 정의</a:t>
            </a:r>
          </a:p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35AE40-C5F8-4D38-98C7-4A0D54B062D9}"/>
              </a:ext>
            </a:extLst>
          </p:cNvPr>
          <p:cNvSpPr/>
          <p:nvPr/>
        </p:nvSpPr>
        <p:spPr>
          <a:xfrm>
            <a:off x="7033219" y="4005898"/>
            <a:ext cx="2366687" cy="718116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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 속성 정의</a:t>
            </a:r>
          </a:p>
          <a:p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04BD3C-CCF9-4D11-9686-58A7265AAAB8}"/>
              </a:ext>
            </a:extLst>
          </p:cNvPr>
          <p:cNvSpPr/>
          <p:nvPr/>
        </p:nvSpPr>
        <p:spPr>
          <a:xfrm>
            <a:off x="7033217" y="5365854"/>
            <a:ext cx="2366687" cy="718116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 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JSON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리턴</a:t>
            </a:r>
          </a:p>
          <a:p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68093-0BF0-4B67-9F1B-EC0CE8CDD08A}"/>
              </a:ext>
            </a:extLst>
          </p:cNvPr>
          <p:cNvSpPr txBox="1"/>
          <p:nvPr/>
        </p:nvSpPr>
        <p:spPr>
          <a:xfrm>
            <a:off x="6090413" y="2685916"/>
            <a:ext cx="58265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u="sng" dirty="0"/>
              <a:t>$res2 = </a:t>
            </a:r>
            <a:r>
              <a:rPr lang="en-US" altLang="ko-KR" sz="1500" u="sng" dirty="0" err="1"/>
              <a:t>mysqli_query</a:t>
            </a:r>
            <a:r>
              <a:rPr lang="en-US" altLang="ko-KR" sz="1500" u="sng" dirty="0"/>
              <a:t>($</a:t>
            </a:r>
            <a:r>
              <a:rPr lang="en-US" altLang="ko-KR" sz="1500" u="sng" dirty="0" err="1"/>
              <a:t>db</a:t>
            </a:r>
            <a:r>
              <a:rPr lang="en-US" altLang="ko-KR" sz="1500" u="sng" dirty="0"/>
              <a:t>, "</a:t>
            </a:r>
            <a:r>
              <a:rPr lang="en-US" altLang="ko-KR" sz="1500" u="sng" dirty="0">
                <a:solidFill>
                  <a:srgbClr val="FF0000"/>
                </a:solidFill>
              </a:rPr>
              <a:t>SELECT * FROM </a:t>
            </a:r>
            <a:r>
              <a:rPr lang="ko-KR" altLang="en-US" sz="1500" u="sng" dirty="0">
                <a:solidFill>
                  <a:srgbClr val="FF0000"/>
                </a:solidFill>
              </a:rPr>
              <a:t>객체에 사용할 </a:t>
            </a:r>
            <a:r>
              <a:rPr lang="en-US" altLang="ko-KR" sz="1500" u="sng" dirty="0">
                <a:solidFill>
                  <a:srgbClr val="FF0000"/>
                </a:solidFill>
              </a:rPr>
              <a:t>SQL </a:t>
            </a:r>
            <a:r>
              <a:rPr lang="en-US" altLang="ko-KR" sz="1500" u="sng" dirty="0"/>
              <a:t>“)</a:t>
            </a:r>
            <a:endParaRPr lang="ko-KR" altLang="en-US" sz="15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D9FC-91B7-4639-9226-9BFEE78A5609}"/>
              </a:ext>
            </a:extLst>
          </p:cNvPr>
          <p:cNvSpPr txBox="1"/>
          <p:nvPr/>
        </p:nvSpPr>
        <p:spPr>
          <a:xfrm>
            <a:off x="4159696" y="1050728"/>
            <a:ext cx="775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$res1 = </a:t>
            </a:r>
            <a:r>
              <a:rPr lang="en-US" altLang="ko-KR" sz="1600" u="sng" dirty="0" err="1"/>
              <a:t>mysqli_query</a:t>
            </a:r>
            <a:r>
              <a:rPr lang="en-US" altLang="ko-KR" sz="1600" u="sng" dirty="0"/>
              <a:t>($</a:t>
            </a:r>
            <a:r>
              <a:rPr lang="en-US" altLang="ko-KR" sz="1600" u="sng" dirty="0" err="1"/>
              <a:t>db</a:t>
            </a:r>
            <a:r>
              <a:rPr lang="en-US" altLang="ko-KR" sz="1600" u="sng" dirty="0"/>
              <a:t>, "</a:t>
            </a:r>
            <a:r>
              <a:rPr lang="en-US" altLang="ko-KR" sz="1600" u="sng" dirty="0">
                <a:solidFill>
                  <a:srgbClr val="FF0000"/>
                </a:solidFill>
              </a:rPr>
              <a:t>SELECT</a:t>
            </a:r>
            <a:r>
              <a:rPr lang="en-US" altLang="ko-KR" sz="1600" u="sng" dirty="0"/>
              <a:t> </a:t>
            </a:r>
            <a:r>
              <a:rPr lang="en-US" altLang="ko-KR" sz="1600" u="sng" dirty="0">
                <a:solidFill>
                  <a:srgbClr val="FF0000"/>
                </a:solidFill>
              </a:rPr>
              <a:t>COUNT(</a:t>
            </a:r>
            <a:r>
              <a:rPr lang="en-US" altLang="ko-KR" sz="1600" u="sng" dirty="0"/>
              <a:t>Content</a:t>
            </a:r>
            <a:r>
              <a:rPr lang="en-US" altLang="ko-KR" sz="1600" u="sng" dirty="0">
                <a:solidFill>
                  <a:srgbClr val="FF0000"/>
                </a:solidFill>
              </a:rPr>
              <a:t>)</a:t>
            </a:r>
            <a:r>
              <a:rPr lang="en-US" altLang="ko-KR" sz="1600" u="sng" dirty="0"/>
              <a:t>  </a:t>
            </a:r>
            <a:r>
              <a:rPr lang="en-US" altLang="ko-KR" sz="1600" u="sng" dirty="0">
                <a:solidFill>
                  <a:srgbClr val="FF0000"/>
                </a:solidFill>
              </a:rPr>
              <a:t>FROM</a:t>
            </a:r>
            <a:r>
              <a:rPr lang="en-US" altLang="ko-KR" sz="1600" u="sng" dirty="0"/>
              <a:t> </a:t>
            </a:r>
            <a:r>
              <a:rPr lang="ko-KR" altLang="en-US" sz="1600" u="sng" dirty="0">
                <a:solidFill>
                  <a:srgbClr val="FF0000"/>
                </a:solidFill>
              </a:rPr>
              <a:t>객체에 사용할 </a:t>
            </a:r>
            <a:r>
              <a:rPr lang="en-US" altLang="ko-KR" sz="1600" u="sng" dirty="0">
                <a:solidFill>
                  <a:srgbClr val="FF0000"/>
                </a:solidFill>
              </a:rPr>
              <a:t>SQL </a:t>
            </a:r>
            <a:r>
              <a:rPr lang="en-US" altLang="ko-KR" sz="1600" u="sng" dirty="0"/>
              <a:t>“)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69509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B4FBF44-CBDD-4683-AA63-E39B52ED59B2}"/>
              </a:ext>
            </a:extLst>
          </p:cNvPr>
          <p:cNvGrpSpPr/>
          <p:nvPr/>
        </p:nvGrpSpPr>
        <p:grpSpPr>
          <a:xfrm>
            <a:off x="707471" y="2111189"/>
            <a:ext cx="10777058" cy="3246796"/>
            <a:chOff x="1326624" y="2111189"/>
            <a:chExt cx="6477858" cy="32467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A015E9-060A-465F-B606-AAE3305F59D2}"/>
                </a:ext>
              </a:extLst>
            </p:cNvPr>
            <p:cNvSpPr/>
            <p:nvPr/>
          </p:nvSpPr>
          <p:spPr>
            <a:xfrm>
              <a:off x="4880014" y="2111189"/>
              <a:ext cx="2924468" cy="32467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solidFill>
                  <a:srgbClr val="EAA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지출 작성시</a:t>
              </a:r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기준 값 초과시</a:t>
              </a:r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</a:p>
            <a:p>
              <a:pPr algn="ctr"/>
              <a:endParaRPr lang="en-US" altLang="ko-KR" b="1" dirty="0">
                <a:solidFill>
                  <a:srgbClr val="EAA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</a:t>
              </a:r>
              <a:r>
                <a:rPr lang="ko-KR" altLang="en-US" sz="2400" b="1" dirty="0">
                  <a:solidFill>
                    <a:srgbClr val="EAABA4"/>
                  </a:solidFill>
                </a:rPr>
                <a:t>객체 속성에 </a:t>
              </a:r>
              <a:endParaRPr lang="en-US" altLang="ko-KR" sz="2400" b="1" dirty="0">
                <a:solidFill>
                  <a:srgbClr val="EAABA4"/>
                </a:solidFill>
              </a:endParaRPr>
            </a:p>
            <a:p>
              <a:pPr algn="ctr"/>
              <a:r>
                <a:rPr lang="en-US" altLang="ko-KR" sz="2400" b="1" dirty="0">
                  <a:solidFill>
                    <a:srgbClr val="EAABA4"/>
                  </a:solidFill>
                </a:rPr>
                <a:t>flag : danger </a:t>
              </a:r>
              <a:r>
                <a:rPr lang="ko-KR" altLang="en-US" sz="2400" b="1" dirty="0">
                  <a:solidFill>
                    <a:srgbClr val="EAABA4"/>
                  </a:solidFill>
                </a:rPr>
                <a:t>추가해서</a:t>
              </a:r>
              <a:r>
                <a:rPr lang="en-US" altLang="ko-KR" sz="2400" b="1" dirty="0">
                  <a:solidFill>
                    <a:srgbClr val="EAABA4"/>
                  </a:solidFill>
                </a:rPr>
                <a:t> </a:t>
              </a:r>
            </a:p>
            <a:p>
              <a:pPr algn="ctr"/>
              <a:r>
                <a:rPr lang="ko-KR" altLang="en-US" sz="2400" b="1" dirty="0">
                  <a:solidFill>
                    <a:srgbClr val="EAABA4"/>
                  </a:solidFill>
                </a:rPr>
                <a:t>경고 알림</a:t>
              </a:r>
              <a:endParaRPr lang="en-US" altLang="ko-KR" sz="2400" b="1" dirty="0">
                <a:solidFill>
                  <a:srgbClr val="EAABA4"/>
                </a:solidFill>
              </a:endParaRPr>
            </a:p>
            <a:p>
              <a:pPr algn="ctr"/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5C2565-09BE-4D24-BBDD-FE028D31F673}"/>
                </a:ext>
              </a:extLst>
            </p:cNvPr>
            <p:cNvSpPr/>
            <p:nvPr/>
          </p:nvSpPr>
          <p:spPr>
            <a:xfrm>
              <a:off x="1326624" y="2111189"/>
              <a:ext cx="2924469" cy="3246796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이벤트 발생 시</a:t>
              </a:r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</a:p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altLang="ko-KR" sz="2800" b="1" dirty="0">
                <a:solidFill>
                  <a:srgbClr val="EAA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/>
                <a:t>다시 업데이트된 </a:t>
              </a:r>
              <a:endParaRPr lang="en-US" altLang="ko-KR" sz="2800" b="1" dirty="0"/>
            </a:p>
            <a:p>
              <a:pPr algn="ctr"/>
              <a:r>
                <a:rPr lang="ko-KR" altLang="en-US" sz="2800" b="1" dirty="0"/>
                <a:t>유저 정보를 전송 </a:t>
              </a:r>
              <a:endParaRPr lang="en-US" altLang="ko-KR" sz="2800" b="1" dirty="0"/>
            </a:p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C942DE-FDD8-4257-BD09-E4E83EB9CF7E}"/>
              </a:ext>
            </a:extLst>
          </p:cNvPr>
          <p:cNvSpPr/>
          <p:nvPr/>
        </p:nvSpPr>
        <p:spPr>
          <a:xfrm>
            <a:off x="3449033" y="576117"/>
            <a:ext cx="5293933" cy="923898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활용</a:t>
            </a:r>
          </a:p>
        </p:txBody>
      </p:sp>
    </p:spTree>
    <p:extLst>
      <p:ext uri="{BB962C8B-B14F-4D97-AF65-F5344CB8AC3E}">
        <p14:creationId xmlns:p14="http://schemas.microsoft.com/office/powerpoint/2010/main" val="86203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507071" y="1915886"/>
            <a:ext cx="8621849" cy="3310382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altLang="ko-KR" sz="3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fr-FR" altLang="ko-KR" sz="3600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fr-FR" altLang="ko-K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Vue.js + php + Amazon Lightsail</a:t>
            </a:r>
          </a:p>
          <a:p>
            <a:pPr marL="571500" indent="-571500" algn="just">
              <a:buFontTx/>
              <a:buChar char="-"/>
            </a:pPr>
            <a:endParaRPr lang="fr-FR" altLang="ko-KR" sz="3600" b="1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fr-F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모바일 </a:t>
            </a:r>
            <a:r>
              <a:rPr lang="fr-FR" altLang="ko-K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 </a:t>
            </a:r>
            <a:r>
              <a:rPr lang="ko-KR" altLang="fr-F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가계부 웹 앱</a:t>
            </a:r>
            <a:endParaRPr lang="fr-FR" altLang="ko-KR" sz="3600" b="1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2497456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183993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박명인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5514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초기 </a:t>
            </a:r>
            <a:r>
              <a:rPr lang="en-US" altLang="ko-KR" sz="3600" b="1" dirty="0">
                <a:solidFill>
                  <a:schemeClr val="bg1"/>
                </a:solidFill>
              </a:rPr>
              <a:t>UI </a:t>
            </a:r>
            <a:r>
              <a:rPr lang="ko-KR" altLang="en-US" sz="3600" b="1" dirty="0">
                <a:solidFill>
                  <a:schemeClr val="bg1"/>
                </a:solidFill>
              </a:rPr>
              <a:t>보조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fr-FR" altLang="ko-KR" sz="3600" b="1" dirty="0">
                <a:solidFill>
                  <a:schemeClr val="bg1"/>
                </a:solidFill>
              </a:rPr>
              <a:t>- DB </a:t>
            </a:r>
            <a:r>
              <a:rPr lang="ko-KR" altLang="en-US" sz="3600" b="1" dirty="0">
                <a:solidFill>
                  <a:schemeClr val="bg1"/>
                </a:solidFill>
              </a:rPr>
              <a:t>관리</a:t>
            </a:r>
            <a:r>
              <a:rPr lang="fr-FR" altLang="ko-KR" sz="36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이미지 및 디자인 제작</a:t>
            </a:r>
            <a:endParaRPr lang="fr-FR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6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156488"/>
            <a:ext cx="3335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267FE-C73D-4BB4-A092-24B428645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1182848"/>
            <a:ext cx="11106675" cy="52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3CCC0-9E11-4713-A3E1-B2594C85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" y="1200453"/>
            <a:ext cx="11039912" cy="51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8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17446" y="569073"/>
            <a:ext cx="11903978" cy="6116953"/>
          </a:xfrm>
          <a:prstGeom prst="rect">
            <a:avLst/>
          </a:prstGeom>
          <a:solidFill>
            <a:schemeClr val="bg1"/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243397" y="107408"/>
            <a:ext cx="74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AABA4"/>
                </a:solidFill>
              </a:rPr>
              <a:t>데이터베이스 작성</a:t>
            </a:r>
            <a:r>
              <a:rPr lang="en-US" altLang="ko-KR" sz="2400" b="1" dirty="0">
                <a:solidFill>
                  <a:srgbClr val="EAABA4"/>
                </a:solidFill>
              </a:rPr>
              <a:t>, SQL </a:t>
            </a:r>
            <a:r>
              <a:rPr lang="ko-KR" altLang="en-US" sz="2400" b="1" dirty="0">
                <a:solidFill>
                  <a:srgbClr val="EAABA4"/>
                </a:solidFill>
              </a:rPr>
              <a:t>작성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1016021" y="1689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EAABA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5" name="_x443660736" descr="EMB0000335ca87d">
            <a:extLst>
              <a:ext uri="{FF2B5EF4-FFF2-40B4-BE49-F238E27FC236}">
                <a16:creationId xmlns:a16="http://schemas.microsoft.com/office/drawing/2014/main" id="{914F897D-1988-4EAD-AD70-49A2B8DA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6" y="610683"/>
            <a:ext cx="5925424" cy="599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443663472" descr="EMB0000335ca87f">
            <a:extLst>
              <a:ext uri="{FF2B5EF4-FFF2-40B4-BE49-F238E27FC236}">
                <a16:creationId xmlns:a16="http://schemas.microsoft.com/office/drawing/2014/main" id="{6FADAAD6-ABAD-4F08-ACFA-C1AE863A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01" y="630337"/>
            <a:ext cx="5925424" cy="595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57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540778" y="569073"/>
            <a:ext cx="9110444" cy="6116953"/>
          </a:xfrm>
          <a:prstGeom prst="rect">
            <a:avLst/>
          </a:prstGeom>
          <a:solidFill>
            <a:schemeClr val="bg1"/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1016021" y="1689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EAABA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7" name="_x443661816" descr="EMB0000335ca881">
            <a:extLst>
              <a:ext uri="{FF2B5EF4-FFF2-40B4-BE49-F238E27FC236}">
                <a16:creationId xmlns:a16="http://schemas.microsoft.com/office/drawing/2014/main" id="{2F24C0BB-8EE4-4753-8501-4165AE02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659720"/>
            <a:ext cx="7362825" cy="59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380880" y="62084"/>
            <a:ext cx="74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AABA4"/>
                </a:solidFill>
              </a:rPr>
              <a:t>테스트를 위한 임의의 데이터 파일 작성</a:t>
            </a:r>
          </a:p>
        </p:txBody>
      </p:sp>
    </p:spTree>
    <p:extLst>
      <p:ext uri="{BB962C8B-B14F-4D97-AF65-F5344CB8AC3E}">
        <p14:creationId xmlns:p14="http://schemas.microsoft.com/office/powerpoint/2010/main" val="389615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593020" y="8149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9D8C9A-503A-465B-8DE3-87BC8954E823}"/>
              </a:ext>
            </a:extLst>
          </p:cNvPr>
          <p:cNvGrpSpPr/>
          <p:nvPr/>
        </p:nvGrpSpPr>
        <p:grpSpPr>
          <a:xfrm>
            <a:off x="840355" y="1160941"/>
            <a:ext cx="10511289" cy="5436068"/>
            <a:chOff x="469900" y="1233180"/>
            <a:chExt cx="10511289" cy="543606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47EC21-B0E7-41E9-A316-8791FAADD044}"/>
                </a:ext>
              </a:extLst>
            </p:cNvPr>
            <p:cNvSpPr/>
            <p:nvPr/>
          </p:nvSpPr>
          <p:spPr>
            <a:xfrm>
              <a:off x="469900" y="1233182"/>
              <a:ext cx="3825263" cy="543606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_x443665992" descr="EMB0000335ca883">
              <a:extLst>
                <a:ext uri="{FF2B5EF4-FFF2-40B4-BE49-F238E27FC236}">
                  <a16:creationId xmlns:a16="http://schemas.microsoft.com/office/drawing/2014/main" id="{BC4BF78A-9CC8-4186-9E35-2A84B3374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46" y="1711994"/>
              <a:ext cx="2774769" cy="447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9DF888-1F57-4CD2-BA12-A59D43FCCCBD}"/>
                </a:ext>
              </a:extLst>
            </p:cNvPr>
            <p:cNvSpPr/>
            <p:nvPr/>
          </p:nvSpPr>
          <p:spPr>
            <a:xfrm>
              <a:off x="5209563" y="1233180"/>
              <a:ext cx="5771626" cy="543606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_x443664048" descr="EMB0000335ca885">
              <a:extLst>
                <a:ext uri="{FF2B5EF4-FFF2-40B4-BE49-F238E27FC236}">
                  <a16:creationId xmlns:a16="http://schemas.microsoft.com/office/drawing/2014/main" id="{2F4B19F2-CA1B-438A-A09D-16A4A86B1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484" y="1383839"/>
              <a:ext cx="4043784" cy="5134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9954A1-C04D-4598-8ED8-FB0DD287F742}"/>
              </a:ext>
            </a:extLst>
          </p:cNvPr>
          <p:cNvSpPr/>
          <p:nvPr/>
        </p:nvSpPr>
        <p:spPr>
          <a:xfrm>
            <a:off x="2384666" y="129309"/>
            <a:ext cx="6390704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phpMyAdmin 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데이터베이스 작성</a:t>
            </a:r>
          </a:p>
        </p:txBody>
      </p:sp>
    </p:spTree>
    <p:extLst>
      <p:ext uri="{BB962C8B-B14F-4D97-AF65-F5344CB8AC3E}">
        <p14:creationId xmlns:p14="http://schemas.microsoft.com/office/powerpoint/2010/main" val="407230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DCFD3C-C8E9-47D8-BCCC-2AC37A201B5C}"/>
              </a:ext>
            </a:extLst>
          </p:cNvPr>
          <p:cNvGrpSpPr/>
          <p:nvPr/>
        </p:nvGrpSpPr>
        <p:grpSpPr>
          <a:xfrm>
            <a:off x="1960284" y="861155"/>
            <a:ext cx="8271430" cy="1930217"/>
            <a:chOff x="226619" y="1836441"/>
            <a:chExt cx="9739502" cy="193021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47EC21-B0E7-41E9-A316-8791FAADD044}"/>
                </a:ext>
              </a:extLst>
            </p:cNvPr>
            <p:cNvSpPr/>
            <p:nvPr/>
          </p:nvSpPr>
          <p:spPr>
            <a:xfrm>
              <a:off x="226619" y="1836441"/>
              <a:ext cx="9739502" cy="19302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AC7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_x437268088" descr="EMB0000335ca88f">
              <a:extLst>
                <a:ext uri="{FF2B5EF4-FFF2-40B4-BE49-F238E27FC236}">
                  <a16:creationId xmlns:a16="http://schemas.microsoft.com/office/drawing/2014/main" id="{98B090EB-9CD3-4158-832E-670621D49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13"/>
            <a:stretch>
              <a:fillRect/>
            </a:stretch>
          </p:blipFill>
          <p:spPr bwMode="auto">
            <a:xfrm>
              <a:off x="549449" y="2147833"/>
              <a:ext cx="9093841" cy="1307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E8AFBC-8FBB-41D0-8E82-BA4DF8765C97}"/>
              </a:ext>
            </a:extLst>
          </p:cNvPr>
          <p:cNvGrpSpPr/>
          <p:nvPr/>
        </p:nvGrpSpPr>
        <p:grpSpPr>
          <a:xfrm>
            <a:off x="1960284" y="2949731"/>
            <a:ext cx="8271430" cy="3807601"/>
            <a:chOff x="276952" y="2937148"/>
            <a:chExt cx="9739502" cy="380760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921668-F43D-4FCD-B767-3FFB4E0CFF97}"/>
                </a:ext>
              </a:extLst>
            </p:cNvPr>
            <p:cNvSpPr/>
            <p:nvPr/>
          </p:nvSpPr>
          <p:spPr>
            <a:xfrm>
              <a:off x="276952" y="2937148"/>
              <a:ext cx="9739502" cy="38076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AC7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_x437255632" descr="EMB0000335ca891">
              <a:extLst>
                <a:ext uri="{FF2B5EF4-FFF2-40B4-BE49-F238E27FC236}">
                  <a16:creationId xmlns:a16="http://schemas.microsoft.com/office/drawing/2014/main" id="{3948C918-8BED-47A1-82A8-6C8820078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94" r="29545" b="30656"/>
            <a:stretch/>
          </p:blipFill>
          <p:spPr bwMode="auto">
            <a:xfrm>
              <a:off x="1253296" y="3094564"/>
              <a:ext cx="7786813" cy="3492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AB15E6-506D-4910-8EFC-65737E9B916D}"/>
              </a:ext>
            </a:extLst>
          </p:cNvPr>
          <p:cNvSpPr/>
          <p:nvPr/>
        </p:nvSpPr>
        <p:spPr>
          <a:xfrm>
            <a:off x="4465993" y="51889"/>
            <a:ext cx="3260009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쿼리문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753159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2DEC3C6-BB97-4537-A0FD-00E14F9EA328}"/>
              </a:ext>
            </a:extLst>
          </p:cNvPr>
          <p:cNvGrpSpPr/>
          <p:nvPr/>
        </p:nvGrpSpPr>
        <p:grpSpPr>
          <a:xfrm>
            <a:off x="5921214" y="1163782"/>
            <a:ext cx="5986552" cy="5504873"/>
            <a:chOff x="5959917" y="624057"/>
            <a:chExt cx="5886437" cy="599066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79DA15-DB30-4D2E-8582-54CF38692923}"/>
                </a:ext>
              </a:extLst>
            </p:cNvPr>
            <p:cNvGrpSpPr/>
            <p:nvPr/>
          </p:nvGrpSpPr>
          <p:grpSpPr>
            <a:xfrm>
              <a:off x="5959917" y="624057"/>
              <a:ext cx="5886437" cy="2924485"/>
              <a:chOff x="457199" y="1460499"/>
              <a:chExt cx="5886437" cy="50400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E7434D8-A19D-4537-8C6A-5ECCF3A9B1D0}"/>
                  </a:ext>
                </a:extLst>
              </p:cNvPr>
              <p:cNvGrpSpPr/>
              <p:nvPr/>
            </p:nvGrpSpPr>
            <p:grpSpPr>
              <a:xfrm>
                <a:off x="457199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A47EC21-B0E7-41E9-A316-8791FAADD044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15D8EFC5-CF77-4B18-A71F-7BE3A757E1CB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 err="1"/>
                    <a:t>소비권장형</a:t>
                  </a:r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77CCDC-5814-4F6C-A690-7AF747AE95F9}"/>
                  </a:ext>
                </a:extLst>
              </p:cNvPr>
              <p:cNvGrpSpPr/>
              <p:nvPr/>
            </p:nvGrpSpPr>
            <p:grpSpPr>
              <a:xfrm>
                <a:off x="3463635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F4F1039-C798-40D2-A1A7-75340A3C167B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D7FEAC3-7FE1-416C-AC98-CBBB087F6D8B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/>
                    <a:t>표준형</a:t>
                  </a:r>
                  <a:endParaRPr lang="en-US" altLang="ko-KR" dirty="0"/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8740316-EBE9-4670-BA01-8A433C01A79B}"/>
                </a:ext>
              </a:extLst>
            </p:cNvPr>
            <p:cNvGrpSpPr/>
            <p:nvPr/>
          </p:nvGrpSpPr>
          <p:grpSpPr>
            <a:xfrm>
              <a:off x="5959917" y="3690234"/>
              <a:ext cx="5886437" cy="2924485"/>
              <a:chOff x="457199" y="1460499"/>
              <a:chExt cx="5886437" cy="504000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A516573-9516-4CAD-AE0D-D2AC51E83CC4}"/>
                  </a:ext>
                </a:extLst>
              </p:cNvPr>
              <p:cNvGrpSpPr/>
              <p:nvPr/>
            </p:nvGrpSpPr>
            <p:grpSpPr>
              <a:xfrm>
                <a:off x="457199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5ECECBEB-7595-49CF-BB61-63FDCD7D1F0D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D741698-0D2E-4941-8C36-ED260B6536F4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 err="1"/>
                    <a:t>욜로형</a:t>
                  </a:r>
                  <a:endParaRPr lang="ko-KR" altLang="en-US" dirty="0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7AE0485-A99B-4E14-92BB-5CBF5C32EF8B}"/>
                  </a:ext>
                </a:extLst>
              </p:cNvPr>
              <p:cNvGrpSpPr/>
              <p:nvPr/>
            </p:nvGrpSpPr>
            <p:grpSpPr>
              <a:xfrm>
                <a:off x="3463635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6A9BF9E4-8AD3-4537-885A-98E1E95AD3AC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739A0455-03AE-40AF-B39D-710805E594E5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/>
                    <a:t>저축형</a:t>
                  </a:r>
                </a:p>
              </p:txBody>
            </p:sp>
          </p:grp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C74837F-9CDF-4413-A84F-B4F01BE88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841" b="55243"/>
            <a:stretch/>
          </p:blipFill>
          <p:spPr>
            <a:xfrm>
              <a:off x="6271238" y="1145737"/>
              <a:ext cx="2310699" cy="228326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BF5D96A-8D58-4EE4-8A1E-128E41D4D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60" r="2859" b="55381"/>
            <a:stretch/>
          </p:blipFill>
          <p:spPr>
            <a:xfrm>
              <a:off x="9219501" y="1145737"/>
              <a:ext cx="2394865" cy="228326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D76A58F-BFFE-4078-BCC5-1FD1B2D82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3" t="49981" r="52006" b="6760"/>
            <a:stretch/>
          </p:blipFill>
          <p:spPr>
            <a:xfrm>
              <a:off x="6359418" y="4225902"/>
              <a:ext cx="2222519" cy="21916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004A2A3-C030-400A-9C81-087826561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425" t="49981" r="2709" b="6760"/>
            <a:stretch/>
          </p:blipFill>
          <p:spPr>
            <a:xfrm>
              <a:off x="9311780" y="4225902"/>
              <a:ext cx="2302586" cy="21916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6D76CB-00C6-4BC4-9390-6B317B9F9870}"/>
              </a:ext>
            </a:extLst>
          </p:cNvPr>
          <p:cNvGrpSpPr/>
          <p:nvPr/>
        </p:nvGrpSpPr>
        <p:grpSpPr>
          <a:xfrm>
            <a:off x="284234" y="2510077"/>
            <a:ext cx="5405366" cy="2499919"/>
            <a:chOff x="116379" y="2114026"/>
            <a:chExt cx="5482196" cy="249991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99BAAE-B05C-4AA8-B193-968863DBBC58}"/>
                </a:ext>
              </a:extLst>
            </p:cNvPr>
            <p:cNvSpPr/>
            <p:nvPr/>
          </p:nvSpPr>
          <p:spPr>
            <a:xfrm>
              <a:off x="116379" y="2114026"/>
              <a:ext cx="5482196" cy="2499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5" name="_x425700080" descr="EMB00001db8a983">
              <a:extLst>
                <a:ext uri="{FF2B5EF4-FFF2-40B4-BE49-F238E27FC236}">
                  <a16:creationId xmlns:a16="http://schemas.microsoft.com/office/drawing/2014/main" id="{95F9AA3F-1ED8-493A-8409-4A40DEB715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20"/>
            <a:stretch/>
          </p:blipFill>
          <p:spPr bwMode="auto">
            <a:xfrm>
              <a:off x="351285" y="2377865"/>
              <a:ext cx="5151893" cy="210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C810EB1-1D59-499F-8F49-07CFEC43A810}"/>
              </a:ext>
            </a:extLst>
          </p:cNvPr>
          <p:cNvSpPr/>
          <p:nvPr/>
        </p:nvSpPr>
        <p:spPr>
          <a:xfrm>
            <a:off x="2491614" y="77550"/>
            <a:ext cx="6395971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소비유형 설정 및 이미지 제작</a:t>
            </a:r>
            <a:endParaRPr lang="ko-KR" altLang="en-US" sz="30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608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183993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박수진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5514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UI</a:t>
            </a:r>
            <a:r>
              <a:rPr lang="ko-KR" altLang="en-US" sz="3600" b="1" dirty="0">
                <a:solidFill>
                  <a:schemeClr val="bg1"/>
                </a:solidFill>
              </a:rPr>
              <a:t>제작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서버 보조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버그 테스트</a:t>
            </a:r>
            <a:endParaRPr lang="fr-FR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7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A151DC-FF78-42D2-9BA2-97B0012749CF}"/>
              </a:ext>
            </a:extLst>
          </p:cNvPr>
          <p:cNvGrpSpPr/>
          <p:nvPr/>
        </p:nvGrpSpPr>
        <p:grpSpPr>
          <a:xfrm>
            <a:off x="98926" y="1443493"/>
            <a:ext cx="4958596" cy="4272757"/>
            <a:chOff x="98926" y="1092262"/>
            <a:chExt cx="5436066" cy="4712918"/>
          </a:xfrm>
        </p:grpSpPr>
        <p:pic>
          <p:nvPicPr>
            <p:cNvPr id="17" name="_x219864120">
              <a:extLst>
                <a:ext uri="{FF2B5EF4-FFF2-40B4-BE49-F238E27FC236}">
                  <a16:creationId xmlns:a16="http://schemas.microsoft.com/office/drawing/2014/main" id="{DAFBC559-7AAB-470A-A549-99F52C4345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t="6331" r="3793" b="2081"/>
            <a:stretch/>
          </p:blipFill>
          <p:spPr bwMode="auto">
            <a:xfrm>
              <a:off x="98926" y="1333848"/>
              <a:ext cx="5436066" cy="44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_x219864120">
              <a:extLst>
                <a:ext uri="{FF2B5EF4-FFF2-40B4-BE49-F238E27FC236}">
                  <a16:creationId xmlns:a16="http://schemas.microsoft.com/office/drawing/2014/main" id="{C608EB6C-1B66-4C6A-BE5D-BE002F069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78144" b="93881"/>
            <a:stretch/>
          </p:blipFill>
          <p:spPr bwMode="auto">
            <a:xfrm>
              <a:off x="98926" y="1092262"/>
              <a:ext cx="1536752" cy="241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D85505-579C-4C51-8212-4C4BEDA19D65}"/>
              </a:ext>
            </a:extLst>
          </p:cNvPr>
          <p:cNvGrpSpPr/>
          <p:nvPr/>
        </p:nvGrpSpPr>
        <p:grpSpPr>
          <a:xfrm>
            <a:off x="5146663" y="1362984"/>
            <a:ext cx="6946411" cy="4816749"/>
            <a:chOff x="5193956" y="1194946"/>
            <a:chExt cx="6946411" cy="481674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DEFF42-3CFF-4F4B-B9FC-431B108D32B6}"/>
                </a:ext>
              </a:extLst>
            </p:cNvPr>
            <p:cNvGrpSpPr/>
            <p:nvPr/>
          </p:nvGrpSpPr>
          <p:grpSpPr>
            <a:xfrm>
              <a:off x="5193956" y="1194946"/>
              <a:ext cx="6439507" cy="4816749"/>
              <a:chOff x="5653567" y="1172911"/>
              <a:chExt cx="6439507" cy="4822557"/>
            </a:xfrm>
          </p:grpSpPr>
          <p:pic>
            <p:nvPicPr>
              <p:cNvPr id="19" name="_x245063272">
                <a:extLst>
                  <a:ext uri="{FF2B5EF4-FFF2-40B4-BE49-F238E27FC236}">
                    <a16:creationId xmlns:a16="http://schemas.microsoft.com/office/drawing/2014/main" id="{8AB77202-3495-4139-9A46-390E9355BE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5" t="4609" r="3581" b="4386"/>
              <a:stretch/>
            </p:blipFill>
            <p:spPr bwMode="auto">
              <a:xfrm>
                <a:off x="5653567" y="1333848"/>
                <a:ext cx="6439507" cy="4465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3A585CD-FCFD-42F7-9464-BE8899BF3A28}"/>
                  </a:ext>
                </a:extLst>
              </p:cNvPr>
              <p:cNvGrpSpPr/>
              <p:nvPr/>
            </p:nvGrpSpPr>
            <p:grpSpPr>
              <a:xfrm>
                <a:off x="5653567" y="1172911"/>
                <a:ext cx="5876122" cy="4822557"/>
                <a:chOff x="5626755" y="1172439"/>
                <a:chExt cx="5902674" cy="4828379"/>
              </a:xfrm>
            </p:grpSpPr>
            <p:pic>
              <p:nvPicPr>
                <p:cNvPr id="22" name="_x245063272">
                  <a:extLst>
                    <a:ext uri="{FF2B5EF4-FFF2-40B4-BE49-F238E27FC236}">
                      <a16:creationId xmlns:a16="http://schemas.microsoft.com/office/drawing/2014/main" id="{92F39276-2B59-4FD7-956B-B5E46A16A7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6" t="344" r="95436" b="95413"/>
                <a:stretch/>
              </p:blipFill>
              <p:spPr bwMode="auto">
                <a:xfrm>
                  <a:off x="5626755" y="1185513"/>
                  <a:ext cx="249309" cy="1614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_x245063272">
                  <a:extLst>
                    <a:ext uri="{FF2B5EF4-FFF2-40B4-BE49-F238E27FC236}">
                      <a16:creationId xmlns:a16="http://schemas.microsoft.com/office/drawing/2014/main" id="{68A56CC6-01C9-4258-99D4-6F2A836979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33" t="1031" r="78261" b="94725"/>
                <a:stretch/>
              </p:blipFill>
              <p:spPr bwMode="auto">
                <a:xfrm>
                  <a:off x="6403209" y="1185513"/>
                  <a:ext cx="463593" cy="1614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_x245063272">
                  <a:extLst>
                    <a:ext uri="{FF2B5EF4-FFF2-40B4-BE49-F238E27FC236}">
                      <a16:creationId xmlns:a16="http://schemas.microsoft.com/office/drawing/2014/main" id="{D99D813E-3FE5-46B1-8040-8557F4A34A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752" t="686" r="42414" b="94725"/>
                <a:stretch/>
              </p:blipFill>
              <p:spPr bwMode="auto">
                <a:xfrm>
                  <a:off x="8378677" y="1172439"/>
                  <a:ext cx="981512" cy="1614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_x245063272">
                  <a:extLst>
                    <a:ext uri="{FF2B5EF4-FFF2-40B4-BE49-F238E27FC236}">
                      <a16:creationId xmlns:a16="http://schemas.microsoft.com/office/drawing/2014/main" id="{EBD64B19-4AF9-4534-A16C-D80C0F135C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693" t="1031" r="11505" b="94725"/>
                <a:stretch/>
              </p:blipFill>
              <p:spPr bwMode="auto">
                <a:xfrm>
                  <a:off x="10483866" y="1185513"/>
                  <a:ext cx="1045563" cy="161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_x245063272">
                  <a:extLst>
                    <a:ext uri="{FF2B5EF4-FFF2-40B4-BE49-F238E27FC236}">
                      <a16:creationId xmlns:a16="http://schemas.microsoft.com/office/drawing/2014/main" id="{544E9F43-96EA-46D1-884D-52713109E5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450" t="95700" r="19951" b="56"/>
                <a:stretch/>
              </p:blipFill>
              <p:spPr bwMode="auto">
                <a:xfrm>
                  <a:off x="8513185" y="5792111"/>
                  <a:ext cx="2686209" cy="2087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9" name="_x245063272">
              <a:extLst>
                <a:ext uri="{FF2B5EF4-FFF2-40B4-BE49-F238E27FC236}">
                  <a16:creationId xmlns:a16="http://schemas.microsoft.com/office/drawing/2014/main" id="{FFDB7D81-34D0-48E6-BCF9-DF9B3BD6D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99" t="22370" r="237" b="75128"/>
            <a:stretch/>
          </p:blipFill>
          <p:spPr bwMode="auto">
            <a:xfrm>
              <a:off x="10628136" y="2213209"/>
              <a:ext cx="1512231" cy="16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BECE9-B5B4-45D2-A905-5B4F10A3E8AF}"/>
              </a:ext>
            </a:extLst>
          </p:cNvPr>
          <p:cNvSpPr/>
          <p:nvPr/>
        </p:nvSpPr>
        <p:spPr>
          <a:xfrm>
            <a:off x="5048025" y="196135"/>
            <a:ext cx="1743197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263548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227909"/>
            <a:ext cx="11226800" cy="52349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추진배경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4ADDD6F-3643-4BBF-9D11-77A94494A7AA}"/>
              </a:ext>
            </a:extLst>
          </p:cNvPr>
          <p:cNvSpPr txBox="1">
            <a:spLocks/>
          </p:cNvSpPr>
          <p:nvPr/>
        </p:nvSpPr>
        <p:spPr>
          <a:xfrm>
            <a:off x="822983" y="2433615"/>
            <a:ext cx="9394807" cy="2532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가계부를 통해 </a:t>
            </a:r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돈 관리능력 기름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CRUD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통신을 배우기 매우 좋음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 실력에 적합 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 algn="just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기술은 없으나</a:t>
            </a:r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기본에 충실한 프로그램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9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491C8F-8F0F-4382-9183-4471F0D332EF}"/>
              </a:ext>
            </a:extLst>
          </p:cNvPr>
          <p:cNvGrpSpPr/>
          <p:nvPr/>
        </p:nvGrpSpPr>
        <p:grpSpPr>
          <a:xfrm>
            <a:off x="88061" y="1338100"/>
            <a:ext cx="5760440" cy="4740887"/>
            <a:chOff x="88061" y="1425186"/>
            <a:chExt cx="5760440" cy="4740887"/>
          </a:xfrm>
        </p:grpSpPr>
        <p:pic>
          <p:nvPicPr>
            <p:cNvPr id="6" name="_x219863880">
              <a:extLst>
                <a:ext uri="{FF2B5EF4-FFF2-40B4-BE49-F238E27FC236}">
                  <a16:creationId xmlns:a16="http://schemas.microsoft.com/office/drawing/2014/main" id="{80012417-EB8F-4DC4-AB4E-0E46A6194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" t="5135" r="3592" b="3571"/>
            <a:stretch/>
          </p:blipFill>
          <p:spPr bwMode="auto">
            <a:xfrm>
              <a:off x="88061" y="1643465"/>
              <a:ext cx="5760439" cy="430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_x219863880">
              <a:extLst>
                <a:ext uri="{FF2B5EF4-FFF2-40B4-BE49-F238E27FC236}">
                  <a16:creationId xmlns:a16="http://schemas.microsoft.com/office/drawing/2014/main" id="{E9AD31C9-1564-4DE5-B6BF-D22992C07F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85" b="94575"/>
            <a:stretch/>
          </p:blipFill>
          <p:spPr bwMode="auto">
            <a:xfrm>
              <a:off x="88061" y="1425186"/>
              <a:ext cx="2383971" cy="21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_x219863880">
              <a:extLst>
                <a:ext uri="{FF2B5EF4-FFF2-40B4-BE49-F238E27FC236}">
                  <a16:creationId xmlns:a16="http://schemas.microsoft.com/office/drawing/2014/main" id="{06FD5A1B-7E9D-47B1-AB6B-6E93244E07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1" t="95834" r="7275"/>
            <a:stretch/>
          </p:blipFill>
          <p:spPr bwMode="auto">
            <a:xfrm>
              <a:off x="3056709" y="5947794"/>
              <a:ext cx="2791792" cy="21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C45753-5753-48B9-A62B-FA14C1F0C570}"/>
              </a:ext>
            </a:extLst>
          </p:cNvPr>
          <p:cNvGrpSpPr/>
          <p:nvPr/>
        </p:nvGrpSpPr>
        <p:grpSpPr>
          <a:xfrm>
            <a:off x="5893608" y="1338099"/>
            <a:ext cx="6210331" cy="4522609"/>
            <a:chOff x="5893608" y="1425185"/>
            <a:chExt cx="6210331" cy="4522609"/>
          </a:xfrm>
        </p:grpSpPr>
        <p:pic>
          <p:nvPicPr>
            <p:cNvPr id="8" name="_x245059112">
              <a:extLst>
                <a:ext uri="{FF2B5EF4-FFF2-40B4-BE49-F238E27FC236}">
                  <a16:creationId xmlns:a16="http://schemas.microsoft.com/office/drawing/2014/main" id="{E3CF1233-FC1B-454D-B8B0-05F157A2F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" t="4744" r="4027" b="3512"/>
            <a:stretch/>
          </p:blipFill>
          <p:spPr bwMode="auto">
            <a:xfrm>
              <a:off x="5893609" y="1643465"/>
              <a:ext cx="6210330" cy="430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245059112">
              <a:extLst>
                <a:ext uri="{FF2B5EF4-FFF2-40B4-BE49-F238E27FC236}">
                  <a16:creationId xmlns:a16="http://schemas.microsoft.com/office/drawing/2014/main" id="{C23CA944-73CA-4844-B332-8378543E67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544" b="94575"/>
            <a:stretch/>
          </p:blipFill>
          <p:spPr bwMode="auto">
            <a:xfrm>
              <a:off x="5893608" y="1425185"/>
              <a:ext cx="1320897" cy="21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FB9A59-C694-40A7-96D1-2A4F31345944}"/>
              </a:ext>
            </a:extLst>
          </p:cNvPr>
          <p:cNvSpPr/>
          <p:nvPr/>
        </p:nvSpPr>
        <p:spPr>
          <a:xfrm>
            <a:off x="5048025" y="196135"/>
            <a:ext cx="1743197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2660511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2D0101-2D08-4EF0-B358-C146670C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07" y="1030432"/>
            <a:ext cx="11504386" cy="5587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6AB108-C295-4294-9E4F-9C594CFE7228}"/>
              </a:ext>
            </a:extLst>
          </p:cNvPr>
          <p:cNvSpPr/>
          <p:nvPr/>
        </p:nvSpPr>
        <p:spPr>
          <a:xfrm>
            <a:off x="4159783" y="88702"/>
            <a:ext cx="3872433" cy="85062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getUserType.php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95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1CE980-4720-4201-87FB-9C4828C9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9" y="1063408"/>
            <a:ext cx="4487167" cy="56616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60B91E9-E810-47BD-9E79-99B776F625B7}"/>
              </a:ext>
            </a:extLst>
          </p:cNvPr>
          <p:cNvGrpSpPr/>
          <p:nvPr/>
        </p:nvGrpSpPr>
        <p:grpSpPr>
          <a:xfrm>
            <a:off x="5560751" y="1019593"/>
            <a:ext cx="5674479" cy="5661660"/>
            <a:chOff x="5691380" y="488654"/>
            <a:chExt cx="5674479" cy="57492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36616E-6E75-4BF9-9C65-B05B7B408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1380" y="488654"/>
              <a:ext cx="2683760" cy="276987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6803E6F-1CCF-4112-985A-C5C91949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7750" y="488654"/>
              <a:ext cx="2698109" cy="279290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143E4E-B372-4044-B32E-706DE1081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449"/>
            <a:stretch/>
          </p:blipFill>
          <p:spPr>
            <a:xfrm>
              <a:off x="5691380" y="3428998"/>
              <a:ext cx="2683760" cy="280894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46DA306-5963-4EC5-9D64-384F9005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324" t="11632" r="9280" b="40033"/>
            <a:stretch/>
          </p:blipFill>
          <p:spPr>
            <a:xfrm>
              <a:off x="8682099" y="3428999"/>
              <a:ext cx="2683760" cy="2808945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D57E35-E9BD-4928-8F4E-86DAC46BA2E0}"/>
              </a:ext>
            </a:extLst>
          </p:cNvPr>
          <p:cNvSpPr/>
          <p:nvPr/>
        </p:nvSpPr>
        <p:spPr>
          <a:xfrm>
            <a:off x="4159783" y="88702"/>
            <a:ext cx="3872433" cy="85062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getUserType.php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5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0CE488-F9DF-44A1-9A14-3E48D6A7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04" y="1184366"/>
            <a:ext cx="9361791" cy="51818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0194C65-8067-4E31-8B2B-EB2C833E087E}"/>
              </a:ext>
            </a:extLst>
          </p:cNvPr>
          <p:cNvSpPr/>
          <p:nvPr/>
        </p:nvSpPr>
        <p:spPr>
          <a:xfrm>
            <a:off x="4159783" y="88702"/>
            <a:ext cx="3872433" cy="85062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getUserType.php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6042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7433BB3-FCF4-46D8-8DF5-71556270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6" y="1047636"/>
            <a:ext cx="6429375" cy="5657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0B1698-F882-46BA-BBA5-EB16D58A80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6"/>
          <a:stretch/>
        </p:blipFill>
        <p:spPr>
          <a:xfrm>
            <a:off x="7570459" y="1638613"/>
            <a:ext cx="4162425" cy="42588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6FA74-6862-4D33-9C7B-F62ECB7046B8}"/>
              </a:ext>
            </a:extLst>
          </p:cNvPr>
          <p:cNvSpPr/>
          <p:nvPr/>
        </p:nvSpPr>
        <p:spPr>
          <a:xfrm>
            <a:off x="3286028" y="74976"/>
            <a:ext cx="5619943" cy="88557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getSpendChartData.php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5401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6FA74-6862-4D33-9C7B-F62ECB7046B8}"/>
              </a:ext>
            </a:extLst>
          </p:cNvPr>
          <p:cNvSpPr/>
          <p:nvPr/>
        </p:nvSpPr>
        <p:spPr>
          <a:xfrm>
            <a:off x="3286028" y="74976"/>
            <a:ext cx="5619943" cy="88557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2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버그 테스트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FB1B261-BD55-451B-B496-4B38B3B13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984" y="1127213"/>
            <a:ext cx="87591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/>
              <a:t>수입 카테고리에서 시간 입력 시 전체 달력의 수입에 즉시 반영되지 않고 재로그인 시 반영됨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sz="1600" dirty="0"/>
          </a:p>
        </p:txBody>
      </p:sp>
      <p:pic>
        <p:nvPicPr>
          <p:cNvPr id="1027" name="_x46680448">
            <a:extLst>
              <a:ext uri="{FF2B5EF4-FFF2-40B4-BE49-F238E27FC236}">
                <a16:creationId xmlns:a16="http://schemas.microsoft.com/office/drawing/2014/main" id="{15BBFAFC-D227-4488-A5C9-EC64263B8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07" y="1711988"/>
            <a:ext cx="2843408" cy="497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144072752">
            <a:extLst>
              <a:ext uri="{FF2B5EF4-FFF2-40B4-BE49-F238E27FC236}">
                <a16:creationId xmlns:a16="http://schemas.microsoft.com/office/drawing/2014/main" id="{A655F1A2-66DF-41FA-A56F-93332C8B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697" y="4283469"/>
            <a:ext cx="4811302" cy="16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199424144">
            <a:extLst>
              <a:ext uri="{FF2B5EF4-FFF2-40B4-BE49-F238E27FC236}">
                <a16:creationId xmlns:a16="http://schemas.microsoft.com/office/drawing/2014/main" id="{861858D0-0142-4853-8770-A882C77E5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697" y="1870230"/>
            <a:ext cx="4811302" cy="14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F75AA1-C7D2-4562-9C96-53436B9797D1}"/>
              </a:ext>
            </a:extLst>
          </p:cNvPr>
          <p:cNvSpPr txBox="1"/>
          <p:nvPr/>
        </p:nvSpPr>
        <p:spPr>
          <a:xfrm>
            <a:off x="5652876" y="3453713"/>
            <a:ext cx="4322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&gt;</a:t>
            </a:r>
            <a:r>
              <a:rPr lang="ko-KR" altLang="en-US" sz="1600" dirty="0"/>
              <a:t>시간 입력 후 바로 전체 달력에 들어간 경우</a:t>
            </a:r>
          </a:p>
          <a:p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FFA8B-3645-4590-B00B-D59039F55A38}"/>
              </a:ext>
            </a:extLst>
          </p:cNvPr>
          <p:cNvSpPr txBox="1"/>
          <p:nvPr/>
        </p:nvSpPr>
        <p:spPr>
          <a:xfrm>
            <a:off x="5672305" y="5986058"/>
            <a:ext cx="4455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600" dirty="0"/>
              <a:t>&gt;</a:t>
            </a:r>
            <a:r>
              <a:rPr lang="en-US" altLang="ko-KR" sz="1600" dirty="0" err="1"/>
              <a:t>재로그인</a:t>
            </a:r>
            <a:r>
              <a:rPr lang="en-US" altLang="ko-KR" sz="1600" dirty="0"/>
              <a:t> </a:t>
            </a:r>
            <a:r>
              <a:rPr lang="en-US" altLang="ko-KR" sz="1600" dirty="0" err="1"/>
              <a:t>했을</a:t>
            </a:r>
            <a:r>
              <a:rPr lang="en-US" altLang="ko-KR" sz="1600" dirty="0"/>
              <a:t> 때 </a:t>
            </a:r>
            <a:r>
              <a:rPr lang="en-US" altLang="ko-KR" sz="1600" dirty="0" err="1"/>
              <a:t>전체</a:t>
            </a:r>
            <a:r>
              <a:rPr lang="en-US" altLang="ko-KR" sz="1600" dirty="0"/>
              <a:t> </a:t>
            </a:r>
            <a:r>
              <a:rPr lang="en-US" altLang="ko-KR" sz="1600" dirty="0" err="1"/>
              <a:t>달력의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수입에</a:t>
            </a:r>
            <a:r>
              <a:rPr lang="en-US" altLang="ko-KR" sz="1600" dirty="0"/>
              <a:t> </a:t>
            </a:r>
            <a:r>
              <a:rPr lang="en-US" altLang="ko-KR" sz="1600" dirty="0" err="1"/>
              <a:t>반영됨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5102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306338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1C1BCC-8FFF-43D8-8C57-849D42432CDF}"/>
              </a:ext>
            </a:extLst>
          </p:cNvPr>
          <p:cNvGrpSpPr/>
          <p:nvPr/>
        </p:nvGrpSpPr>
        <p:grpSpPr>
          <a:xfrm>
            <a:off x="160838" y="1436915"/>
            <a:ext cx="11870323" cy="4912759"/>
            <a:chOff x="457200" y="1460500"/>
            <a:chExt cx="11566062" cy="50023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47EC21-B0E7-41E9-A316-8791FAADD044}"/>
                </a:ext>
              </a:extLst>
            </p:cNvPr>
            <p:cNvSpPr/>
            <p:nvPr/>
          </p:nvSpPr>
          <p:spPr>
            <a:xfrm>
              <a:off x="457200" y="1460500"/>
              <a:ext cx="3250416" cy="5002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임베디드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/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딥러닝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/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유니티 등 고급 기술의 우수한 팀 많음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4C79A3-165A-43AD-ABFF-AF0AFC7291FA}"/>
                </a:ext>
              </a:extLst>
            </p:cNvPr>
            <p:cNvSpPr/>
            <p:nvPr/>
          </p:nvSpPr>
          <p:spPr>
            <a:xfrm>
              <a:off x="3793983" y="1460500"/>
              <a:ext cx="4996359" cy="5002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그러나</a:t>
              </a:r>
              <a:r>
                <a:rPr lang="fr-FR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fr-F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기본에 충실</a:t>
              </a:r>
              <a:endPara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모든 프로그램의 기본인 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CRUD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제대로 연습</a:t>
              </a:r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깔끔하게 제작한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UI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총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4,400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줄의 코드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11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개의 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DB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테이블</a:t>
              </a:r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ko-KR" altLang="en-US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C1E0B2-930F-43F7-B202-FF12536503BA}"/>
                </a:ext>
              </a:extLst>
            </p:cNvPr>
            <p:cNvSpPr/>
            <p:nvPr/>
          </p:nvSpPr>
          <p:spPr>
            <a:xfrm>
              <a:off x="8876709" y="1460500"/>
              <a:ext cx="3146553" cy="5002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각자가 맡은 분야에 대한 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자신감 향상 또는 배움을 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얻는 경험이 됨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D8EFC5-CF77-4B18-A71F-7BE3A757E1CB}"/>
                </a:ext>
              </a:extLst>
            </p:cNvPr>
            <p:cNvSpPr/>
            <p:nvPr/>
          </p:nvSpPr>
          <p:spPr>
            <a:xfrm>
              <a:off x="457200" y="1460500"/>
              <a:ext cx="3250416" cy="1622333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</a:t>
              </a:r>
            </a:p>
            <a:p>
              <a:pPr algn="ctr"/>
              <a:r>
                <a:rPr lang="ko-KR" altLang="fr-F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이번 수업에서 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최고의 프로그램은 아님</a:t>
              </a:r>
              <a:endPara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B693CB-7CE8-4B98-875A-E98B5EA8C9C8}"/>
                </a:ext>
              </a:extLst>
            </p:cNvPr>
            <p:cNvSpPr/>
            <p:nvPr/>
          </p:nvSpPr>
          <p:spPr>
            <a:xfrm>
              <a:off x="3793983" y="1460501"/>
              <a:ext cx="4996359" cy="1622332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</a:t>
              </a:r>
            </a:p>
            <a:p>
              <a:pPr algn="ctr"/>
              <a:r>
                <a:rPr lang="ko-KR" altLang="fr-F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우리 앱보다 좋은 가계부도 </a:t>
              </a:r>
              <a:endPara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플레이스토어에 많음</a:t>
              </a:r>
              <a:endParaRPr lang="fr-FR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7D34DC-F93F-490C-99ED-FB687793E519}"/>
                </a:ext>
              </a:extLst>
            </p:cNvPr>
            <p:cNvSpPr/>
            <p:nvPr/>
          </p:nvSpPr>
          <p:spPr>
            <a:xfrm>
              <a:off x="8876709" y="1460501"/>
              <a:ext cx="3146553" cy="1622332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</a:t>
              </a:r>
            </a:p>
            <a:p>
              <a:pPr algn="ctr"/>
              <a:r>
                <a:rPr lang="ko-KR" alt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팀원들 모두 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자신의 맡은 업무에 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최선을 다함</a:t>
              </a:r>
              <a:endParaRPr lang="fr-FR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ko-KR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673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600" y="759245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B9068-42DB-4728-834B-D079DB99812D}"/>
              </a:ext>
            </a:extLst>
          </p:cNvPr>
          <p:cNvSpPr txBox="1"/>
          <p:nvPr/>
        </p:nvSpPr>
        <p:spPr>
          <a:xfrm>
            <a:off x="4641272" y="2875001"/>
            <a:ext cx="2909455" cy="1107996"/>
          </a:xfrm>
          <a:prstGeom prst="rect">
            <a:avLst/>
          </a:prstGeom>
          <a:noFill/>
          <a:ln w="44450">
            <a:solidFill>
              <a:schemeClr val="bg1">
                <a:alpha val="98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 &amp; A</a:t>
            </a:r>
            <a:endParaRPr lang="ko-KR" altLang="en-US" sz="6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444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D22B57-E1CF-48F8-8297-392580B36098}"/>
              </a:ext>
            </a:extLst>
          </p:cNvPr>
          <p:cNvSpPr txBox="1"/>
          <p:nvPr/>
        </p:nvSpPr>
        <p:spPr>
          <a:xfrm>
            <a:off x="3959124" y="54674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fr-FR" sz="4400" b="1" dirty="0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프로그램의 목표</a:t>
            </a:r>
            <a:endParaRPr lang="ko-KR" altLang="en-US" sz="4400" b="1" dirty="0">
              <a:solidFill>
                <a:srgbClr val="EAABA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709DE6-9B0A-44C9-A9F7-D78D001EE907}"/>
              </a:ext>
            </a:extLst>
          </p:cNvPr>
          <p:cNvGrpSpPr/>
          <p:nvPr/>
        </p:nvGrpSpPr>
        <p:grpSpPr>
          <a:xfrm>
            <a:off x="64655" y="2369807"/>
            <a:ext cx="12025745" cy="2811794"/>
            <a:chOff x="176170" y="2111188"/>
            <a:chExt cx="9760563" cy="32400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A015E9-060A-465F-B606-AAE3305F59D2}"/>
                </a:ext>
              </a:extLst>
            </p:cNvPr>
            <p:cNvSpPr/>
            <p:nvPr/>
          </p:nvSpPr>
          <p:spPr>
            <a:xfrm>
              <a:off x="2654491" y="2111189"/>
              <a:ext cx="2325600" cy="324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</a:rPr>
                <a:t>2.</a:t>
              </a:r>
            </a:p>
            <a:p>
              <a:pPr algn="ctr"/>
              <a:endParaRPr lang="en-US" altLang="ko-KR" sz="20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200" b="1" dirty="0">
                  <a:solidFill>
                    <a:srgbClr val="EAABA4"/>
                  </a:solidFill>
                </a:rPr>
                <a:t>사용자의 </a:t>
              </a:r>
              <a:endParaRPr lang="en-US" altLang="ko-KR" sz="22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200" b="1" dirty="0">
                  <a:solidFill>
                    <a:srgbClr val="EAABA4"/>
                  </a:solidFill>
                </a:rPr>
                <a:t>수입</a:t>
              </a:r>
              <a:r>
                <a:rPr lang="fr-FR" altLang="ko-KR" sz="2200" b="1" dirty="0">
                  <a:solidFill>
                    <a:srgbClr val="EAABA4"/>
                  </a:solidFill>
                </a:rPr>
                <a:t>, </a:t>
              </a:r>
              <a:r>
                <a:rPr lang="ko-KR" altLang="fr-FR" sz="2200" b="1" dirty="0">
                  <a:solidFill>
                    <a:srgbClr val="EAABA4"/>
                  </a:solidFill>
                </a:rPr>
                <a:t>잔액</a:t>
              </a:r>
              <a:r>
                <a:rPr lang="fr-FR" altLang="ko-KR" sz="2200" b="1" dirty="0">
                  <a:solidFill>
                    <a:srgbClr val="EAABA4"/>
                  </a:solidFill>
                </a:rPr>
                <a:t>, </a:t>
              </a:r>
              <a:r>
                <a:rPr lang="ko-KR" altLang="fr-FR" sz="2200" b="1" dirty="0">
                  <a:solidFill>
                    <a:srgbClr val="EAABA4"/>
                  </a:solidFill>
                </a:rPr>
                <a:t>지출을 </a:t>
              </a:r>
              <a:endParaRPr lang="en-US" altLang="ko-KR" sz="22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200" b="1" dirty="0">
                  <a:solidFill>
                    <a:srgbClr val="EAABA4"/>
                  </a:solidFill>
                </a:rPr>
                <a:t>한 눈에</a:t>
              </a:r>
            </a:p>
            <a:p>
              <a:pPr algn="ctr"/>
              <a:endParaRPr lang="ko-KR" altLang="en-US" sz="2400" b="1" dirty="0">
                <a:solidFill>
                  <a:srgbClr val="EAABA4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5C2565-09BE-4D24-BBDD-FE028D31F673}"/>
                </a:ext>
              </a:extLst>
            </p:cNvPr>
            <p:cNvSpPr/>
            <p:nvPr/>
          </p:nvSpPr>
          <p:spPr>
            <a:xfrm>
              <a:off x="176170" y="2111189"/>
              <a:ext cx="2325600" cy="3240000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/>
                <a:t>1.</a:t>
              </a:r>
            </a:p>
            <a:p>
              <a:pPr algn="ctr"/>
              <a:endParaRPr lang="en-US" altLang="ko-KR" sz="2000" dirty="0"/>
            </a:p>
            <a:p>
              <a:pPr algn="ctr"/>
              <a:r>
                <a:rPr lang="ko-KR" altLang="fr-FR" sz="2100" b="1" dirty="0"/>
                <a:t>통계와 분석을 </a:t>
              </a:r>
              <a:endParaRPr lang="en-US" altLang="ko-KR" sz="2100" b="1" dirty="0"/>
            </a:p>
            <a:p>
              <a:pPr algn="ctr"/>
              <a:r>
                <a:rPr lang="ko-KR" altLang="fr-FR" sz="2000" b="1" dirty="0"/>
                <a:t>제공하는 </a:t>
              </a:r>
              <a:r>
                <a:rPr lang="ko-KR" altLang="fr-FR" sz="2100" b="1" dirty="0"/>
                <a:t>가계부 웹 앱 </a:t>
              </a:r>
              <a:endParaRPr lang="en-US" altLang="ko-KR" sz="2100" b="1" dirty="0"/>
            </a:p>
            <a:p>
              <a:pPr algn="ctr"/>
              <a:r>
                <a:rPr lang="ko-KR" altLang="fr-FR" sz="2000" b="1" dirty="0"/>
                <a:t>제작</a:t>
              </a:r>
            </a:p>
            <a:p>
              <a:pPr algn="ctr"/>
              <a:endParaRPr lang="ko-KR" altLang="en-US" sz="20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7CE5D6-4AFA-4610-BAB1-06979EB99CCD}"/>
                </a:ext>
              </a:extLst>
            </p:cNvPr>
            <p:cNvSpPr/>
            <p:nvPr/>
          </p:nvSpPr>
          <p:spPr>
            <a:xfrm>
              <a:off x="5132812" y="2111189"/>
              <a:ext cx="2325600" cy="3240000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/>
                <a:t>3.</a:t>
              </a:r>
            </a:p>
            <a:p>
              <a:pPr algn="ctr"/>
              <a:endParaRPr lang="en-US" altLang="ko-KR" b="1" dirty="0"/>
            </a:p>
            <a:p>
              <a:pPr algn="ctr"/>
              <a:r>
                <a:rPr lang="ko-KR" altLang="fr-FR" sz="2400" b="1" dirty="0"/>
                <a:t>달력</a:t>
              </a:r>
              <a:r>
                <a:rPr lang="ko-KR" altLang="en-US" sz="2400" b="1" dirty="0"/>
                <a:t>에는 </a:t>
              </a:r>
              <a:endParaRPr lang="en-US" altLang="ko-KR" sz="2400" b="1" dirty="0"/>
            </a:p>
            <a:p>
              <a:pPr algn="ctr"/>
              <a:r>
                <a:rPr lang="ko-KR" altLang="fr-FR" sz="2400" b="1" dirty="0"/>
                <a:t>수입과 지출을 </a:t>
              </a:r>
              <a:endParaRPr lang="en-US" altLang="ko-KR" sz="2400" b="1" dirty="0"/>
            </a:p>
            <a:p>
              <a:pPr algn="ctr"/>
              <a:r>
                <a:rPr lang="ko-KR" altLang="fr-FR" sz="2400" b="1" dirty="0"/>
                <a:t>기입하고 삭제</a:t>
              </a:r>
            </a:p>
            <a:p>
              <a:pPr algn="ctr"/>
              <a:endParaRPr lang="ko-KR" altLang="en-US" sz="2000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B3060F-A499-48F5-AB7B-69A54042657A}"/>
                </a:ext>
              </a:extLst>
            </p:cNvPr>
            <p:cNvSpPr/>
            <p:nvPr/>
          </p:nvSpPr>
          <p:spPr>
            <a:xfrm>
              <a:off x="7611133" y="2111188"/>
              <a:ext cx="2325600" cy="324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altLang="ko-KR" sz="2800" b="1" dirty="0">
                  <a:solidFill>
                    <a:srgbClr val="EAABA4"/>
                  </a:solidFill>
                </a:rPr>
                <a:t>4.</a:t>
              </a:r>
            </a:p>
            <a:p>
              <a:pPr algn="ctr"/>
              <a:endParaRPr lang="fr-FR" altLang="ko-KR" sz="2000" b="1" dirty="0">
                <a:solidFill>
                  <a:srgbClr val="EAABA4"/>
                </a:solidFill>
              </a:endParaRPr>
            </a:p>
            <a:p>
              <a:pPr algn="ctr"/>
              <a:r>
                <a:rPr lang="fr-FR" altLang="ko-KR" sz="2100" b="1" dirty="0">
                  <a:solidFill>
                    <a:srgbClr val="EAABA4"/>
                  </a:solidFill>
                </a:rPr>
                <a:t>2030</a:t>
              </a:r>
              <a:r>
                <a:rPr lang="ko-KR" altLang="en-US" sz="2100" b="1" dirty="0">
                  <a:solidFill>
                    <a:srgbClr val="EAABA4"/>
                  </a:solidFill>
                </a:rPr>
                <a:t>세대를</a:t>
              </a:r>
              <a:r>
                <a:rPr lang="ko-KR" altLang="fr-FR" sz="2100" b="1" dirty="0">
                  <a:solidFill>
                    <a:srgbClr val="EAABA4"/>
                  </a:solidFill>
                </a:rPr>
                <a:t> 위한 </a:t>
              </a:r>
              <a:endParaRPr lang="en-US" altLang="ko-KR" sz="21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100" b="1" dirty="0">
                  <a:solidFill>
                    <a:srgbClr val="EAABA4"/>
                  </a:solidFill>
                </a:rPr>
                <a:t>가계부이기에 </a:t>
              </a:r>
              <a:endParaRPr lang="en-US" altLang="ko-KR" sz="21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100" b="1" dirty="0">
                  <a:solidFill>
                    <a:srgbClr val="EAABA4"/>
                  </a:solidFill>
                </a:rPr>
                <a:t>시급 입력을 포함 </a:t>
              </a:r>
              <a:endParaRPr lang="fr-FR" altLang="ko-KR" sz="2100" b="1" dirty="0">
                <a:solidFill>
                  <a:srgbClr val="EAABA4"/>
                </a:solidFill>
              </a:endParaRPr>
            </a:p>
            <a:p>
              <a:pPr algn="ctr"/>
              <a:endParaRPr lang="ko-KR" altLang="en-US" sz="2000" b="1" dirty="0">
                <a:solidFill>
                  <a:srgbClr val="EAABA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81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3020292" y="92364"/>
            <a:ext cx="8676408" cy="6622472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31354" y="538082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관련 앱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C1DD1-062A-4B66-B343-E858876C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44" y="262657"/>
            <a:ext cx="6192202" cy="62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9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600" y="759245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B9068-42DB-4728-834B-D079DB99812D}"/>
              </a:ext>
            </a:extLst>
          </p:cNvPr>
          <p:cNvSpPr txBox="1"/>
          <p:nvPr/>
        </p:nvSpPr>
        <p:spPr>
          <a:xfrm>
            <a:off x="4641272" y="2875001"/>
            <a:ext cx="2909455" cy="1107996"/>
          </a:xfrm>
          <a:prstGeom prst="rect">
            <a:avLst/>
          </a:prstGeom>
          <a:noFill/>
          <a:ln w="44450">
            <a:solidFill>
              <a:schemeClr val="bg1">
                <a:alpha val="98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90809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19029" y="481829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79DA15-DB30-4D2E-8582-54CF38692923}"/>
              </a:ext>
            </a:extLst>
          </p:cNvPr>
          <p:cNvGrpSpPr/>
          <p:nvPr/>
        </p:nvGrpSpPr>
        <p:grpSpPr>
          <a:xfrm>
            <a:off x="146347" y="1903843"/>
            <a:ext cx="11899304" cy="4192157"/>
            <a:chOff x="457199" y="1460497"/>
            <a:chExt cx="11899304" cy="504000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E7434D8-A19D-4537-8C6A-5ECCF3A9B1D0}"/>
                </a:ext>
              </a:extLst>
            </p:cNvPr>
            <p:cNvGrpSpPr/>
            <p:nvPr/>
          </p:nvGrpSpPr>
          <p:grpSpPr>
            <a:xfrm>
              <a:off x="457199" y="1460499"/>
              <a:ext cx="2880001" cy="5040000"/>
              <a:chOff x="457199" y="1460499"/>
              <a:chExt cx="2880001" cy="50400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A47EC21-B0E7-41E9-A316-8791FAADD044}"/>
                  </a:ext>
                </a:extLst>
              </p:cNvPr>
              <p:cNvSpPr/>
              <p:nvPr/>
            </p:nvSpPr>
            <p:spPr>
              <a:xfrm>
                <a:off x="457200" y="1460499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200" b="1" dirty="0">
                  <a:solidFill>
                    <a:srgbClr val="FF7996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5D8EFC5-CF77-4B18-A71F-7BE3A757E1CB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altLang="ko-KR" sz="32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OS</a:t>
                </a:r>
                <a:endPara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277CCDC-5814-4F6C-A690-7AF747AE95F9}"/>
                </a:ext>
              </a:extLst>
            </p:cNvPr>
            <p:cNvGrpSpPr/>
            <p:nvPr/>
          </p:nvGrpSpPr>
          <p:grpSpPr>
            <a:xfrm>
              <a:off x="3463635" y="1460499"/>
              <a:ext cx="2880001" cy="5040000"/>
              <a:chOff x="457199" y="1460499"/>
              <a:chExt cx="2880001" cy="50400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F4F1039-C798-40D2-A1A7-75340A3C167B}"/>
                  </a:ext>
                </a:extLst>
              </p:cNvPr>
              <p:cNvSpPr/>
              <p:nvPr/>
            </p:nvSpPr>
            <p:spPr>
              <a:xfrm>
                <a:off x="457200" y="1460499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Vue.js </a:t>
                </a:r>
                <a:r>
                  <a:rPr lang="ko-KR" altLang="fr-FR" sz="2800" b="1" dirty="0">
                    <a:solidFill>
                      <a:srgbClr val="747474"/>
                    </a:solidFill>
                  </a:rPr>
                  <a:t>기반 </a:t>
                </a:r>
                <a:endParaRPr lang="en-US" altLang="ko-KR" sz="2800" b="1" dirty="0">
                  <a:solidFill>
                    <a:srgbClr val="747474"/>
                  </a:solidFill>
                </a:endParaRPr>
              </a:p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Vuetify</a:t>
                </a:r>
                <a:endParaRPr lang="ko-KR" altLang="en-US" sz="2800" b="1" dirty="0">
                  <a:solidFill>
                    <a:srgbClr val="747474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D7FEAC3-7FE1-416C-AC98-CBBB087F6D8B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fr-FR" sz="32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클라이언트</a:t>
                </a:r>
                <a:endPara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06BA573-821D-4824-9814-3A04C11F4B57}"/>
                </a:ext>
              </a:extLst>
            </p:cNvPr>
            <p:cNvGrpSpPr/>
            <p:nvPr/>
          </p:nvGrpSpPr>
          <p:grpSpPr>
            <a:xfrm>
              <a:off x="6470065" y="1460497"/>
              <a:ext cx="2880004" cy="5040000"/>
              <a:chOff x="457194" y="1460497"/>
              <a:chExt cx="2880004" cy="50400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59B5E01-7813-4C18-8DE4-4E6FE6232A00}"/>
                  </a:ext>
                </a:extLst>
              </p:cNvPr>
              <p:cNvSpPr/>
              <p:nvPr/>
            </p:nvSpPr>
            <p:spPr>
              <a:xfrm>
                <a:off x="457194" y="1460497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altLang="ko-KR" sz="2000" b="1" dirty="0">
                  <a:solidFill>
                    <a:srgbClr val="747474"/>
                  </a:solidFill>
                </a:endParaRPr>
              </a:p>
              <a:p>
                <a:pPr algn="ctr"/>
                <a:r>
                  <a:rPr lang="fr-FR" altLang="ko-KR" sz="2000" b="1" dirty="0">
                    <a:solidFill>
                      <a:srgbClr val="747474"/>
                    </a:solidFill>
                  </a:rPr>
                  <a:t>AWS Lightsail LAMP </a:t>
                </a:r>
              </a:p>
              <a:p>
                <a:pPr algn="ctr"/>
                <a:r>
                  <a:rPr lang="fr-FR" altLang="ko-KR" sz="2000" b="1" dirty="0">
                    <a:solidFill>
                      <a:srgbClr val="747474"/>
                    </a:solidFill>
                  </a:rPr>
                  <a:t>(PHP 7)</a:t>
                </a:r>
              </a:p>
              <a:p>
                <a:pPr algn="ctr"/>
                <a:endParaRPr lang="ko-KR" altLang="en-US" sz="2000" b="1" dirty="0">
                  <a:solidFill>
                    <a:srgbClr val="FF7996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8A8421C-17D6-4FE1-B468-941478D0B630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fr-FR" sz="32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서버</a:t>
                </a:r>
                <a:endPara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1851C46-5BFA-4E57-A3B3-83D26BAF84EA}"/>
                </a:ext>
              </a:extLst>
            </p:cNvPr>
            <p:cNvGrpSpPr/>
            <p:nvPr/>
          </p:nvGrpSpPr>
          <p:grpSpPr>
            <a:xfrm>
              <a:off x="9476503" y="1460498"/>
              <a:ext cx="2880000" cy="5040000"/>
              <a:chOff x="457198" y="1460498"/>
              <a:chExt cx="2880000" cy="504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5C06326-5DC0-42F9-8ECC-B25AD4A74BC3}"/>
                  </a:ext>
                </a:extLst>
              </p:cNvPr>
              <p:cNvSpPr/>
              <p:nvPr/>
            </p:nvSpPr>
            <p:spPr>
              <a:xfrm>
                <a:off x="457198" y="1460498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altLang="ko-KR" sz="2800" b="1" dirty="0">
                  <a:solidFill>
                    <a:srgbClr val="747474"/>
                  </a:solidFill>
                </a:endParaRPr>
              </a:p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Sublime Text 3, </a:t>
                </a:r>
              </a:p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NPM</a:t>
                </a:r>
                <a:endParaRPr lang="ko-KR" altLang="en-US" sz="2800" b="1" dirty="0">
                  <a:solidFill>
                    <a:srgbClr val="747474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B84F103-6875-49D1-AE8A-DB1FEB71BE21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fr-FR" sz="3200" b="1" dirty="0"/>
                  <a:t>도구</a:t>
                </a:r>
                <a:endParaRPr lang="ko-KR" altLang="en-US" sz="3200" b="1" dirty="0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665E40-1EEB-4E34-8607-BF76F4DA8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6" r="2775" b="26620"/>
          <a:stretch/>
        </p:blipFill>
        <p:spPr>
          <a:xfrm>
            <a:off x="246360" y="3740726"/>
            <a:ext cx="2679982" cy="9790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35D8AB-7F64-4870-BAC0-1E56CC60E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29" y="4562331"/>
            <a:ext cx="1824306" cy="11549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A8A65E7-88FA-44D5-A827-ED29F08B1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40" y="4894151"/>
            <a:ext cx="1168104" cy="72771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16990C-EAF1-4647-85BB-9F3BCE109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646" y="4719781"/>
            <a:ext cx="1076325" cy="11620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EB883F-B94E-43E4-8470-FA2471DD4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8554" y="4984539"/>
            <a:ext cx="910159" cy="8141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D07A31-68F5-44CF-8BDD-3E099DA54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393" y="5117012"/>
            <a:ext cx="1108456" cy="5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설계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5F8B68-3E52-405D-A535-21C2A0E67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2443" r="3272" b="2269"/>
          <a:stretch/>
        </p:blipFill>
        <p:spPr bwMode="auto">
          <a:xfrm>
            <a:off x="609601" y="1271602"/>
            <a:ext cx="10871200" cy="504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761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80109" y="1123376"/>
            <a:ext cx="11831782" cy="5473633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4400" b="1" dirty="0">
                <a:solidFill>
                  <a:srgbClr val="EAABA4"/>
                </a:solidFill>
              </a:rPr>
              <a:t>E-R DIAGRAM</a:t>
            </a:r>
            <a:endParaRPr lang="ko-KR" altLang="en-US" sz="4400" b="1" dirty="0">
              <a:solidFill>
                <a:srgbClr val="EAABA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E5C45C-F454-4473-9A07-42C8CAEB4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"/>
          <a:stretch/>
        </p:blipFill>
        <p:spPr bwMode="auto">
          <a:xfrm>
            <a:off x="315689" y="1337780"/>
            <a:ext cx="7341256" cy="50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5245252-1420-4D2A-9388-C89111898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6273" r="58314" b="49954"/>
          <a:stretch/>
        </p:blipFill>
        <p:spPr bwMode="auto">
          <a:xfrm>
            <a:off x="8249726" y="1337780"/>
            <a:ext cx="2977074" cy="14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D472A8-5B14-4747-8A26-C18A24161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3" t="6880" r="1988" b="53936"/>
          <a:stretch/>
        </p:blipFill>
        <p:spPr bwMode="auto">
          <a:xfrm>
            <a:off x="8249726" y="3003397"/>
            <a:ext cx="2977074" cy="171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1D637C7-4A5C-489F-ABDC-247669778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56228" r="32451" b="2533"/>
          <a:stretch/>
        </p:blipFill>
        <p:spPr bwMode="auto">
          <a:xfrm>
            <a:off x="7940964" y="4922982"/>
            <a:ext cx="3786908" cy="14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12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</TotalTime>
  <Words>555</Words>
  <Application>Microsoft Office PowerPoint</Application>
  <PresentationFormat>와이드스크린</PresentationFormat>
  <Paragraphs>190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에스코어 드림 4 Regular</vt:lpstr>
      <vt:lpstr>여기어때 잘난체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경은 조</dc:creator>
  <cp:lastModifiedBy>자룡 이</cp:lastModifiedBy>
  <cp:revision>44</cp:revision>
  <dcterms:created xsi:type="dcterms:W3CDTF">2020-03-03T05:40:27Z</dcterms:created>
  <dcterms:modified xsi:type="dcterms:W3CDTF">2020-06-16T12:50:56Z</dcterms:modified>
</cp:coreProperties>
</file>